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5" r:id="rId1"/>
  </p:sldMasterIdLst>
  <p:notesMasterIdLst>
    <p:notesMasterId r:id="rId40"/>
  </p:notesMasterIdLst>
  <p:handoutMasterIdLst>
    <p:handoutMasterId r:id="rId41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7" r:id="rId37"/>
    <p:sldId id="299" r:id="rId38"/>
    <p:sldId id="298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18E5ECE-C2D5-46F1-A904-233F1D19DA9E}">
          <p14:sldIdLst>
            <p14:sldId id="256"/>
            <p14:sldId id="257"/>
            <p14:sldId id="258"/>
          </p14:sldIdLst>
        </p14:section>
        <p14:section name="Docker" id="{CA81D337-10BF-44F3-AA6E-812DD6DBC1E6}">
          <p14:sldIdLst>
            <p14:sldId id="259"/>
            <p14:sldId id="260"/>
            <p14:sldId id="261"/>
            <p14:sldId id="262"/>
          </p14:sldIdLst>
        </p14:section>
        <p14:section name="Azure" id="{EE2F60A4-84A8-49D0-8754-DCE7753A9586}">
          <p14:sldIdLst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</p14:sldIdLst>
        </p14:section>
        <p14:section name="Conclusion" id="{6FEC8C3E-AD9E-497E-A9C3-552CC2AF3C8E}">
          <p14:sldIdLst>
            <p14:sldId id="291"/>
            <p14:sldId id="297"/>
            <p14:sldId id="299"/>
            <p14:sldId id="2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44" autoAdjust="0"/>
    <p:restoredTop sz="95214" autoAdjust="0"/>
  </p:normalViewPr>
  <p:slideViewPr>
    <p:cSldViewPr showGuides="1">
      <p:cViewPr varScale="1">
        <p:scale>
          <a:sx n="83" d="100"/>
          <a:sy n="83" d="100"/>
        </p:scale>
        <p:origin x="634" y="77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2" d="100"/>
          <a:sy n="62" d="100"/>
        </p:scale>
        <p:origin x="3154" y="72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24.6.2021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47000"/>
            <a:ext cx="6443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100" dirty="0"/>
              <a:t>© SoftUni – </a:t>
            </a:r>
            <a:r>
              <a:rPr lang="en-US" sz="1100" u="sng" dirty="0">
                <a:hlinkClick r:id="rId2"/>
              </a:rPr>
              <a:t>https://softuni.org</a:t>
            </a:r>
            <a:r>
              <a:rPr lang="en-US" sz="1100" dirty="0"/>
              <a:t>. Copyrighted document. Unauthorized copy or reproduction is not permitted.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47000"/>
            <a:ext cx="412413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g>
</file>

<file path=ppt/media/image48.png>
</file>

<file path=ppt/media/image49.png>
</file>

<file path=ppt/media/image49.svg>
</file>

<file path=ppt/media/image5.png>
</file>

<file path=ppt/media/image50.jpg>
</file>

<file path=ppt/media/image51.png>
</file>

<file path=ppt/media/image51.svg>
</file>

<file path=ppt/media/image52.png>
</file>

<file path=ppt/media/image53.png>
</file>

<file path=ppt/media/image54.jpg>
</file>

<file path=ppt/media/image55.png>
</file>

<file path=ppt/media/image56.jpg>
</file>

<file path=ppt/media/image57.png>
</file>

<file path=ppt/media/image58.jpg>
</file>

<file path=ppt/media/image59.png>
</file>

<file path=ppt/media/image6.png>
</file>

<file path=ppt/media/image60.jpg>
</file>

<file path=ppt/media/image61.png>
</file>

<file path=ppt/media/image6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2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262870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447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8609742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41719070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D1C0779-821B-433B-AB3A-0953EE966C7E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16589384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47000"/>
            <a:ext cx="6488999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en-US" dirty="0"/>
              <a:t>© SoftUni – </a:t>
            </a:r>
            <a:r>
              <a:rPr lang="en-US" u="sng" dirty="0">
                <a:hlinkClick r:id="rId3"/>
              </a:rPr>
              <a:t>https://softuni.org</a:t>
            </a:r>
            <a:r>
              <a:rPr lang="en-US" dirty="0"/>
              <a:t>. Copyrighted document. Unauthorized copy or reproduction is not permitted.</a:t>
            </a:r>
          </a:p>
        </p:txBody>
      </p:sp>
    </p:spTree>
    <p:extLst>
      <p:ext uri="{BB962C8B-B14F-4D97-AF65-F5344CB8AC3E}">
        <p14:creationId xmlns:p14="http://schemas.microsoft.com/office/powerpoint/2010/main" val="729041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hyperlink" Target="https://softuni.org/" TargetMode="Externa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hyperlink" Target="https://softuni.org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4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hyperlink" Target="https://softuni.bg/" TargetMode="External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hyperlink" Target="https://forum.softuni.bg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softuni.org/" TargetMode="External"/><Relationship Id="rId11" Type="http://schemas.openxmlformats.org/officeDocument/2006/relationships/image" Target="../media/image5.png"/><Relationship Id="rId5" Type="http://schemas.openxmlformats.org/officeDocument/2006/relationships/image" Target="../media/image18.png"/><Relationship Id="rId10" Type="http://schemas.openxmlformats.org/officeDocument/2006/relationships/hyperlink" Target="https://softuni.foundation/" TargetMode="External"/><Relationship Id="rId4" Type="http://schemas.openxmlformats.org/officeDocument/2006/relationships/hyperlink" Target="https://www.facebook.com/SoftwareUniversity" TargetMode="External"/><Relationship Id="rId9" Type="http://schemas.openxmlformats.org/officeDocument/2006/relationships/image" Target="../media/image20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4" name="Picture Logo SoftUni" descr="SoftUni logo">
            <a:extLst>
              <a:ext uri="{FF2B5EF4-FFF2-40B4-BE49-F238E27FC236}">
                <a16:creationId xmlns:a16="http://schemas.microsoft.com/office/drawing/2014/main" id="{C4D6B2A2-DFF0-4712-BFEC-6676BEC99F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460" y="5184000"/>
            <a:ext cx="3751540" cy="1297655"/>
          </a:xfrm>
          <a:prstGeom prst="rect">
            <a:avLst/>
          </a:prstGeom>
        </p:spPr>
      </p:pic>
      <p:sp>
        <p:nvSpPr>
          <p:cNvPr id="31" name="Text Placeholder Company Site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708505" y="6130863"/>
            <a:ext cx="2951518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7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Company Web Site</a:t>
            </a:r>
          </a:p>
        </p:txBody>
      </p:sp>
      <p:sp>
        <p:nvSpPr>
          <p:cNvPr id="30" name="Text Placeholder Company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8708505" y="5756628"/>
            <a:ext cx="2951518" cy="367080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r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998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Company Name</a:t>
            </a:r>
          </a:p>
        </p:txBody>
      </p:sp>
      <p:pic>
        <p:nvPicPr>
          <p:cNvPr id="35" name="Picture SoftUni Mascot" descr="SoftUni mascot">
            <a:extLst>
              <a:ext uri="{FF2B5EF4-FFF2-40B4-BE49-F238E27FC236}">
                <a16:creationId xmlns:a16="http://schemas.microsoft.com/office/drawing/2014/main" id="{951E7DA9-C5F0-43D9-B013-3BDF9EEF02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848924" y="2609644"/>
            <a:ext cx="2788893" cy="3018284"/>
          </a:xfrm>
          <a:prstGeom prst="rect">
            <a:avLst/>
          </a:prstGeom>
        </p:spPr>
      </p:pic>
      <p:pic>
        <p:nvPicPr>
          <p:cNvPr id="22" name="Picture Logo Software University" descr="Software University logo">
            <a:hlinkClick r:id="rId4"/>
            <a:extLst>
              <a:ext uri="{FF2B5EF4-FFF2-40B4-BE49-F238E27FC236}">
                <a16:creationId xmlns:a16="http://schemas.microsoft.com/office/drawing/2014/main" id="{F2315EB3-3FE4-4D3B-921E-5F209CEC13C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44" y="5918567"/>
            <a:ext cx="1830305" cy="628159"/>
          </a:xfrm>
          <a:prstGeom prst="rect">
            <a:avLst/>
          </a:prstGeom>
        </p:spPr>
      </p:pic>
      <p:sp>
        <p:nvSpPr>
          <p:cNvPr id="40" name="Text Placeholder Author Position">
            <a:extLst>
              <a:ext uri="{FF2B5EF4-FFF2-40B4-BE49-F238E27FC236}">
                <a16:creationId xmlns:a16="http://schemas.microsoft.com/office/drawing/2014/main" id="{CD940256-851E-46C8-8BFB-A5ECA6C7DA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553082" y="5344180"/>
            <a:ext cx="2980696" cy="44479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3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Position</a:t>
            </a:r>
          </a:p>
        </p:txBody>
      </p:sp>
      <p:sp>
        <p:nvSpPr>
          <p:cNvPr id="36" name="Text Placeholder Author Name">
            <a:extLst>
              <a:ext uri="{FF2B5EF4-FFF2-40B4-BE49-F238E27FC236}">
                <a16:creationId xmlns:a16="http://schemas.microsoft.com/office/drawing/2014/main" id="{3B21F47B-DE1F-442D-A2B7-6866F87867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553082" y="4851838"/>
            <a:ext cx="2980696" cy="45439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798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 Name</a:t>
            </a: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3082" y="2740913"/>
            <a:ext cx="4642919" cy="193650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182" y="1258272"/>
            <a:ext cx="11083636" cy="1315728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598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182" y="321502"/>
            <a:ext cx="11083636" cy="882654"/>
          </a:xfrm>
        </p:spPr>
        <p:txBody>
          <a:bodyPr/>
          <a:lstStyle>
            <a:lvl1pPr algn="ctr" latinLnBrk="0">
              <a:defRPr sz="4798"/>
            </a:lvl1pPr>
          </a:lstStyle>
          <a:p>
            <a:r>
              <a:rPr lang="en-US" noProof="0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97017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id="{233CBB95-791E-4630-B3D9-FADFCE7BCF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3" name="Rectangle Bottom Copyright">
            <a:extLst>
              <a:ext uri="{FF2B5EF4-FFF2-40B4-BE49-F238E27FC236}">
                <a16:creationId xmlns:a16="http://schemas.microsoft.com/office/drawing/2014/main" id="{B07FB7FB-DA6C-4F5D-B068-357F0FCE27D8}"/>
              </a:ext>
            </a:extLst>
          </p:cNvPr>
          <p:cNvSpPr/>
          <p:nvPr userDrawn="1"/>
        </p:nvSpPr>
        <p:spPr>
          <a:xfrm>
            <a:off x="111000" y="6454758"/>
            <a:ext cx="11970000" cy="25844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© SoftUni – </a:t>
            </a:r>
            <a:r>
              <a:rPr lang="en-US" sz="1600" u="sng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https://softuni.org</a:t>
            </a:r>
            <a:r>
              <a:rPr lang="en-US" sz="1600" noProof="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Copyrighted document. Unauthorized copy, reproduction or use is not permitted.</a:t>
            </a:r>
            <a:endParaRPr lang="en-US" sz="2400" noProof="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Picture SoftUni Mascot" descr="SoftUni mascot with open hand">
            <a:extLst>
              <a:ext uri="{FF2B5EF4-FFF2-40B4-BE49-F238E27FC236}">
                <a16:creationId xmlns:a16="http://schemas.microsoft.com/office/drawing/2014/main" id="{247CFF3C-C4FA-493D-8505-DF469F4D36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86" y="2898830"/>
            <a:ext cx="2451608" cy="2959741"/>
          </a:xfrm>
          <a:prstGeom prst="rect">
            <a:avLst/>
          </a:prstGeom>
        </p:spPr>
      </p:pic>
      <p:grpSp>
        <p:nvGrpSpPr>
          <p:cNvPr id="2" name="Group SoftUni Brands">
            <a:extLst>
              <a:ext uri="{FF2B5EF4-FFF2-40B4-BE49-F238E27FC236}">
                <a16:creationId xmlns:a16="http://schemas.microsoft.com/office/drawing/2014/main" id="{418FAE34-C1F8-46C7-A4AE-F270D1E70F25}"/>
              </a:ext>
            </a:extLst>
          </p:cNvPr>
          <p:cNvGrpSpPr/>
          <p:nvPr userDrawn="1"/>
        </p:nvGrpSpPr>
        <p:grpSpPr>
          <a:xfrm>
            <a:off x="3332216" y="1702473"/>
            <a:ext cx="8314909" cy="3543782"/>
            <a:chOff x="3332216" y="1702473"/>
            <a:chExt cx="8314909" cy="3543782"/>
          </a:xfrm>
        </p:grpSpPr>
        <p:pic>
          <p:nvPicPr>
            <p:cNvPr id="24" name="Picture SoftUni Kids Logo" descr="SoftUni Kids logo">
              <a:extLst>
                <a:ext uri="{FF2B5EF4-FFF2-40B4-BE49-F238E27FC236}">
                  <a16:creationId xmlns:a16="http://schemas.microsoft.com/office/drawing/2014/main" id="{B0812936-74B6-4265-8C08-AEDC8C798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16883" y="3776294"/>
              <a:ext cx="1130242" cy="1389256"/>
            </a:xfrm>
            <a:prstGeom prst="rect">
              <a:avLst/>
            </a:prstGeom>
          </p:spPr>
        </p:pic>
        <p:pic>
          <p:nvPicPr>
            <p:cNvPr id="23" name="Picture SoftUni Foundation Logo" descr="SoftUni Foundation logo">
              <a:extLst>
                <a:ext uri="{FF2B5EF4-FFF2-40B4-BE49-F238E27FC236}">
                  <a16:creationId xmlns:a16="http://schemas.microsoft.com/office/drawing/2014/main" id="{6643F71A-2013-433A-8322-FBAAED3162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53913" y="3788231"/>
              <a:ext cx="1166400" cy="1350756"/>
            </a:xfrm>
            <a:prstGeom prst="rect">
              <a:avLst/>
            </a:prstGeom>
          </p:spPr>
        </p:pic>
        <p:pic>
          <p:nvPicPr>
            <p:cNvPr id="22" name="Picture SoftUni Digital Logo" descr="SoftUni Digital logo">
              <a:extLst>
                <a:ext uri="{FF2B5EF4-FFF2-40B4-BE49-F238E27FC236}">
                  <a16:creationId xmlns:a16="http://schemas.microsoft.com/office/drawing/2014/main" id="{0A83D66F-855B-463B-920B-BF239B01A2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7695" y="3789000"/>
              <a:ext cx="1084614" cy="1457255"/>
            </a:xfrm>
            <a:prstGeom prst="rect">
              <a:avLst/>
            </a:prstGeom>
          </p:spPr>
        </p:pic>
        <p:pic>
          <p:nvPicPr>
            <p:cNvPr id="21" name="Picture SoftUni Creative Logo" descr="SoftUni Creative logo">
              <a:extLst>
                <a:ext uri="{FF2B5EF4-FFF2-40B4-BE49-F238E27FC236}">
                  <a16:creationId xmlns:a16="http://schemas.microsoft.com/office/drawing/2014/main" id="{EA755AAE-BA08-481C-9224-0061170EE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3913" y="3776293"/>
              <a:ext cx="1166400" cy="1389257"/>
            </a:xfrm>
            <a:prstGeom prst="rect">
              <a:avLst/>
            </a:prstGeom>
          </p:spPr>
        </p:pic>
        <p:pic>
          <p:nvPicPr>
            <p:cNvPr id="20" name="Picture SoftUni Svetlina Logo" descr="SoftUni Svetlina logo">
              <a:extLst>
                <a:ext uri="{FF2B5EF4-FFF2-40B4-BE49-F238E27FC236}">
                  <a16:creationId xmlns:a16="http://schemas.microsoft.com/office/drawing/2014/main" id="{827D15FD-4C66-4B85-98E6-7826AA8F6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029" y="3776293"/>
              <a:ext cx="1166400" cy="1402229"/>
            </a:xfrm>
            <a:prstGeom prst="rect">
              <a:avLst/>
            </a:prstGeom>
          </p:spPr>
        </p:pic>
        <p:pic>
          <p:nvPicPr>
            <p:cNvPr id="25" name="Picture Software University Logo" descr="Software University logo">
              <a:extLst>
                <a:ext uri="{FF2B5EF4-FFF2-40B4-BE49-F238E27FC236}">
                  <a16:creationId xmlns:a16="http://schemas.microsoft.com/office/drawing/2014/main" id="{C74C190C-5856-41B9-8819-AE8DE0E10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32216" y="3776295"/>
              <a:ext cx="1164654" cy="1440000"/>
            </a:xfrm>
            <a:prstGeom prst="rect">
              <a:avLst/>
            </a:prstGeom>
          </p:spPr>
        </p:pic>
        <p:cxnSp>
          <p:nvCxnSpPr>
            <p:cNvPr id="33" name="Straight Connector 6">
              <a:extLst>
                <a:ext uri="{FF2B5EF4-FFF2-40B4-BE49-F238E27FC236}">
                  <a16:creationId xmlns:a16="http://schemas.microsoft.com/office/drawing/2014/main" id="{5C63D1E8-4A92-4691-8A24-A2FC7E8008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771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5">
              <a:extLst>
                <a:ext uri="{FF2B5EF4-FFF2-40B4-BE49-F238E27FC236}">
                  <a16:creationId xmlns:a16="http://schemas.microsoft.com/office/drawing/2014/main" id="{6E91D320-3732-40B8-864D-142D0A277ED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63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4">
              <a:extLst>
                <a:ext uri="{FF2B5EF4-FFF2-40B4-BE49-F238E27FC236}">
                  <a16:creationId xmlns:a16="http://schemas.microsoft.com/office/drawing/2014/main" id="{299ABE09-E33C-46B7-A80D-7BF4A6956211}"/>
                </a:ext>
              </a:extLst>
            </p:cNvPr>
            <p:cNvCxnSpPr/>
            <p:nvPr userDrawn="1"/>
          </p:nvCxnSpPr>
          <p:spPr>
            <a:xfrm>
              <a:off x="819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3">
              <a:extLst>
                <a:ext uri="{FF2B5EF4-FFF2-40B4-BE49-F238E27FC236}">
                  <a16:creationId xmlns:a16="http://schemas.microsoft.com/office/drawing/2014/main" id="{93DDBF37-0764-47AA-94E3-9A44F3ED8FB5}"/>
                </a:ext>
              </a:extLst>
            </p:cNvPr>
            <p:cNvCxnSpPr/>
            <p:nvPr userDrawn="1"/>
          </p:nvCxnSpPr>
          <p:spPr>
            <a:xfrm>
              <a:off x="6757113" y="332921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">
              <a:extLst>
                <a:ext uri="{FF2B5EF4-FFF2-40B4-BE49-F238E27FC236}">
                  <a16:creationId xmlns:a16="http://schemas.microsoft.com/office/drawing/2014/main" id="{72BFE2F3-0845-4E5B-9375-E9D4027DD675}"/>
                </a:ext>
              </a:extLst>
            </p:cNvPr>
            <p:cNvCxnSpPr/>
            <p:nvPr userDrawn="1"/>
          </p:nvCxnSpPr>
          <p:spPr>
            <a:xfrm>
              <a:off x="5309913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">
              <a:extLst>
                <a:ext uri="{FF2B5EF4-FFF2-40B4-BE49-F238E27FC236}">
                  <a16:creationId xmlns:a16="http://schemas.microsoft.com/office/drawing/2014/main" id="{D4E5982E-3110-47E1-A5BB-91B7BECC3093}"/>
                </a:ext>
              </a:extLst>
            </p:cNvPr>
            <p:cNvCxnSpPr/>
            <p:nvPr userDrawn="1"/>
          </p:nvCxnSpPr>
          <p:spPr>
            <a:xfrm>
              <a:off x="3915327" y="333556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Horizontal">
              <a:extLst>
                <a:ext uri="{FF2B5EF4-FFF2-40B4-BE49-F238E27FC236}">
                  <a16:creationId xmlns:a16="http://schemas.microsoft.com/office/drawing/2014/main" id="{5F62FB7C-BD6E-4383-98C1-2CF30F34CA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915327" y="3335565"/>
              <a:ext cx="716178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0">
              <a:extLst>
                <a:ext uri="{FF2B5EF4-FFF2-40B4-BE49-F238E27FC236}">
                  <a16:creationId xmlns:a16="http://schemas.microsoft.com/office/drawing/2014/main" id="{C84A0FE1-723D-4682-8682-77BAD950EE15}"/>
                </a:ext>
              </a:extLst>
            </p:cNvPr>
            <p:cNvCxnSpPr/>
            <p:nvPr userDrawn="1"/>
          </p:nvCxnSpPr>
          <p:spPr>
            <a:xfrm>
              <a:off x="7496220" y="3092995"/>
              <a:ext cx="0" cy="23622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SoftUni Logo" descr="SoftUni logo">
              <a:extLst>
                <a:ext uri="{FF2B5EF4-FFF2-40B4-BE49-F238E27FC236}">
                  <a16:creationId xmlns:a16="http://schemas.microsoft.com/office/drawing/2014/main" id="{A0675455-B7FA-4569-A5FD-A3B0F20B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6770" y="1702473"/>
              <a:ext cx="1198901" cy="1198901"/>
            </a:xfrm>
            <a:prstGeom prst="rect">
              <a:avLst/>
            </a:prstGeom>
          </p:spPr>
        </p:pic>
      </p:grpSp>
      <p:sp>
        <p:nvSpPr>
          <p:cNvPr id="19" name="Slide Title">
            <a:extLst>
              <a:ext uri="{FF2B5EF4-FFF2-40B4-BE49-F238E27FC236}">
                <a16:creationId xmlns:a16="http://schemas.microsoft.com/office/drawing/2014/main" id="{7CFDBB16-985C-4CC7-B6DB-B81B36037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8" y="703244"/>
            <a:ext cx="5916372" cy="1033303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marL="0" marR="0" lvl="0" indent="0" algn="l" defTabSz="913852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748E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  <a:tabLst/>
              <a:defRPr/>
            </a:pPr>
            <a:r>
              <a:rPr kumimoji="0" lang="en-US" sz="8797" b="1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Questions?</a:t>
            </a:r>
            <a:endParaRPr kumimoji="0" lang="en-US" sz="8797" b="1" i="0" u="none" strike="noStrike" kern="1200" cap="none" spc="150" normalizeH="0" baseline="0" noProof="0" dirty="0">
              <a:ln w="11430"/>
              <a:solidFill>
                <a:srgbClr val="234465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" name="Logo Software University" descr="Software University logo">
            <a:extLst>
              <a:ext uri="{FF2B5EF4-FFF2-40B4-BE49-F238E27FC236}">
                <a16:creationId xmlns:a16="http://schemas.microsoft.com/office/drawing/2014/main" id="{67FC4D2E-913D-432A-B658-F0D82839FA5E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>
            <a:extLst>
              <a:ext uri="{FF2B5EF4-FFF2-40B4-BE49-F238E27FC236}">
                <a16:creationId xmlns:a16="http://schemas.microsoft.com/office/drawing/2014/main" id="{5B8761D8-B42F-4A70-A0CE-682CEB2AE3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19" name="Picture Forum" descr="Forum icon">
            <a:hlinkClick r:id="rId2" tooltip="Software University Discussion Forum"/>
            <a:extLst>
              <a:ext uri="{FF2B5EF4-FFF2-40B4-BE49-F238E27FC236}">
                <a16:creationId xmlns:a16="http://schemas.microsoft.com/office/drawing/2014/main" id="{98C579AD-FAF5-4B28-9B52-5457F1E9006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4350" y="5249556"/>
            <a:ext cx="970156" cy="965726"/>
          </a:xfrm>
          <a:prstGeom prst="rect">
            <a:avLst/>
          </a:prstGeom>
        </p:spPr>
      </p:pic>
      <p:pic>
        <p:nvPicPr>
          <p:cNvPr id="17" name="Picture Logo FB" descr="Facebook logo">
            <a:hlinkClick r:id="rId4" tooltip="Software University @ Facebook"/>
            <a:extLst>
              <a:ext uri="{FF2B5EF4-FFF2-40B4-BE49-F238E27FC236}">
                <a16:creationId xmlns:a16="http://schemas.microsoft.com/office/drawing/2014/main" id="{6B2C510E-5EF2-49F6-B926-2BD74CD3C7F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507451" y="3689937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Logo SoftUni Right" descr="Software University logo">
            <a:hlinkClick r:id="rId6"/>
            <a:extLst>
              <a:ext uri="{FF2B5EF4-FFF2-40B4-BE49-F238E27FC236}">
                <a16:creationId xmlns:a16="http://schemas.microsoft.com/office/drawing/2014/main" id="{F4604840-E810-44B7-9FF1-3B28CD68B758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3401" y="1674000"/>
            <a:ext cx="1192055" cy="1473880"/>
          </a:xfrm>
          <a:prstGeom prst="rect">
            <a:avLst/>
          </a:prstGeom>
        </p:spPr>
      </p:pic>
      <p:pic>
        <p:nvPicPr>
          <p:cNvPr id="16" name="Picture SoftUni Mascot" descr="SoftUni mascot">
            <a:hlinkClick r:id="rId8"/>
            <a:extLst>
              <a:ext uri="{FF2B5EF4-FFF2-40B4-BE49-F238E27FC236}">
                <a16:creationId xmlns:a16="http://schemas.microsoft.com/office/drawing/2014/main" id="{07C965FA-A87E-4824-AFA8-C67AF548A7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1957" y="2584289"/>
            <a:ext cx="2732955" cy="3630993"/>
          </a:xfrm>
          <a:prstGeom prst="rect">
            <a:avLst/>
          </a:prstGeom>
        </p:spPr>
      </p:pic>
      <p:sp>
        <p:nvSpPr>
          <p:cNvPr id="12" name="Slide Body Text">
            <a:extLst>
              <a:ext uri="{FF2B5EF4-FFF2-40B4-BE49-F238E27FC236}">
                <a16:creationId xmlns:a16="http://schemas.microsoft.com/office/drawing/2014/main" id="{0C1F9416-8B6E-46DE-973C-777785E27A26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52410" y="1186307"/>
            <a:ext cx="8688590" cy="5496127"/>
          </a:xfrm>
        </p:spPr>
        <p:txBody>
          <a:bodyPr wrap="square">
            <a:noAutofit/>
          </a:bodyPr>
          <a:lstStyle>
            <a:lvl1pPr latinLnBrk="0">
              <a:buClr>
                <a:schemeClr val="tx1"/>
              </a:buClr>
              <a:defRPr sz="2798"/>
            </a:lvl1pPr>
            <a:lvl2pPr marL="989981" marR="0" indent="-380762" algn="l" defTabSz="1218438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>
                <a:tab pos="282405" algn="l"/>
              </a:tabLst>
              <a:defRPr sz="2800"/>
            </a:lvl2pPr>
            <a:lvl3pPr>
              <a:buClr>
                <a:schemeClr val="tx1"/>
              </a:buClr>
              <a:defRPr/>
            </a:lvl3pPr>
          </a:lstStyle>
          <a:p>
            <a:r>
              <a:rPr lang="en-US" sz="3000" noProof="0" dirty="0"/>
              <a:t>Software University – High-Quality Education, Profession and Job for Software Developers</a:t>
            </a:r>
          </a:p>
          <a:p>
            <a:pPr lvl="1"/>
            <a:r>
              <a:rPr lang="en-US" noProof="1">
                <a:hlinkClick r:id="rId8"/>
              </a:rPr>
              <a:t>softuni.bg</a:t>
            </a:r>
            <a:r>
              <a:rPr lang="en-US" noProof="1"/>
              <a:t> </a:t>
            </a:r>
          </a:p>
          <a:p>
            <a:r>
              <a:rPr lang="en-US" sz="3000" noProof="0" dirty="0"/>
              <a:t>Software University Foundation</a:t>
            </a:r>
          </a:p>
          <a:p>
            <a:pPr lvl="1"/>
            <a:r>
              <a:rPr lang="en-US" noProof="1">
                <a:hlinkClick r:id="rId10"/>
              </a:rPr>
              <a:t>softuni.foundation</a:t>
            </a:r>
            <a:endParaRPr lang="en-US" noProof="1"/>
          </a:p>
          <a:p>
            <a:r>
              <a:rPr lang="en-US" sz="3000" noProof="0" dirty="0"/>
              <a:t>Software University @ Facebook</a:t>
            </a:r>
          </a:p>
          <a:p>
            <a:pPr lvl="1"/>
            <a:r>
              <a:rPr lang="en-US" noProof="1">
                <a:hlinkClick r:id="rId4"/>
              </a:rPr>
              <a:t>facebook.com/SoftwareUniversity</a:t>
            </a:r>
            <a:endParaRPr lang="en-US" noProof="1"/>
          </a:p>
          <a:p>
            <a:r>
              <a:rPr lang="en-US" sz="3000" noProof="0" dirty="0"/>
              <a:t>Software University Forums</a:t>
            </a:r>
          </a:p>
          <a:p>
            <a:pPr lvl="1"/>
            <a:r>
              <a:rPr lang="en-US" noProof="1">
                <a:hlinkClick r:id="rId2"/>
              </a:rPr>
              <a:t>forum.softuni.bg</a:t>
            </a:r>
            <a:endParaRPr lang="en-US" noProof="1"/>
          </a:p>
        </p:txBody>
      </p:sp>
      <p:sp>
        <p:nvSpPr>
          <p:cNvPr id="10" name="Rectangle Top">
            <a:extLst>
              <a:ext uri="{FF2B5EF4-FFF2-40B4-BE49-F238E27FC236}">
                <a16:creationId xmlns:a16="http://schemas.microsoft.com/office/drawing/2014/main" id="{86646B95-5E3B-4DE8-9118-031C2C296D8C}"/>
              </a:ext>
            </a:extLst>
          </p:cNvPr>
          <p:cNvSpPr/>
          <p:nvPr userDrawn="1"/>
        </p:nvSpPr>
        <p:spPr>
          <a:xfrm>
            <a:off x="0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id="{58AB1944-B146-4E89-B2D9-426EB610F319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8" name="Slide Title">
            <a:extLst>
              <a:ext uri="{FF2B5EF4-FFF2-40B4-BE49-F238E27FC236}">
                <a16:creationId xmlns:a16="http://schemas.microsoft.com/office/drawing/2014/main" id="{AE87ED9C-76E1-4D85-9B06-3AF44AABB6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286" y="108873"/>
            <a:ext cx="9742626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Trainings @ Software University (SoftUni)</a:t>
            </a:r>
          </a:p>
        </p:txBody>
      </p:sp>
    </p:spTree>
    <p:extLst>
      <p:ext uri="{BB962C8B-B14F-4D97-AF65-F5344CB8AC3E}">
        <p14:creationId xmlns:p14="http://schemas.microsoft.com/office/powerpoint/2010/main" val="219646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" descr="Software University logo">
            <a:extLst>
              <a:ext uri="{FF2B5EF4-FFF2-40B4-BE49-F238E27FC236}">
                <a16:creationId xmlns:a16="http://schemas.microsoft.com/office/drawing/2014/main" id="{B1D3B425-B9BF-43ED-9DEC-C05002FBA2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3" name="Logo Software University" descr="Software University logo">
            <a:extLst>
              <a:ext uri="{FF2B5EF4-FFF2-40B4-BE49-F238E27FC236}">
                <a16:creationId xmlns:a16="http://schemas.microsoft.com/office/drawing/2014/main" id="{5573C101-930B-47AC-967A-A64513DFFDE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16" name="Logo Software University" descr="Software University logo">
            <a:extLst>
              <a:ext uri="{FF2B5EF4-FFF2-40B4-BE49-F238E27FC236}">
                <a16:creationId xmlns:a16="http://schemas.microsoft.com/office/drawing/2014/main" id="{EFEBB553-EACE-4B4F-8B4F-7629FDD910A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61" y="190267"/>
            <a:ext cx="2013336" cy="69097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7" y="100750"/>
            <a:ext cx="8625520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6" y="100750"/>
            <a:ext cx="11410061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6" name="Code Box">
            <a:extLst>
              <a:ext uri="{FF2B5EF4-FFF2-40B4-BE49-F238E27FC236}">
                <a16:creationId xmlns:a16="http://schemas.microsoft.com/office/drawing/2014/main" id="{3278A82F-5546-4977-9F75-2A933B4159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234" y="1931154"/>
            <a:ext cx="10949531" cy="1362846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wrap="square" lIns="144000" tIns="108000" rIns="144000" bIns="108000">
            <a:spAutoFit/>
          </a:bodyPr>
          <a:lstStyle>
            <a:lvl1pPr marL="0" indent="0" latinLnBrk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lang="en-US" sz="2398" b="1" noProof="1" smtClean="0"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defRPr>
            </a:lvl1pPr>
          </a:lstStyle>
          <a:p>
            <a:pPr marL="0" lvl="0"/>
            <a:r>
              <a:rPr lang="en-US" noProof="1"/>
              <a:t>Source code box</a:t>
            </a:r>
          </a:p>
          <a:p>
            <a:pPr marL="0" lvl="0"/>
            <a:r>
              <a:rPr lang="en-US" noProof="1"/>
              <a:t>…</a:t>
            </a:r>
          </a:p>
          <a:p>
            <a:pPr marL="0" lvl="0"/>
            <a:r>
              <a:rPr lang="en-US" noProof="1"/>
              <a:t>…</a:t>
            </a:r>
          </a:p>
        </p:txBody>
      </p:sp>
      <p:sp>
        <p:nvSpPr>
          <p:cNvPr id="21" name="Slide Body Text">
            <a:extLst>
              <a:ext uri="{FF2B5EF4-FFF2-40B4-BE49-F238E27FC236}">
                <a16:creationId xmlns:a16="http://schemas.microsoft.com/office/drawing/2014/main" id="{04F318BE-2BAD-4677-871C-D78A4BF0CB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501" y="1196126"/>
            <a:ext cx="11811097" cy="5561124"/>
          </a:xfrm>
        </p:spPr>
        <p:txBody>
          <a:bodyPr/>
          <a:lstStyle>
            <a:lvl1pPr marL="0" indent="0" latinLnBrk="0">
              <a:buNone/>
              <a:defRPr>
                <a:solidFill>
                  <a:schemeClr val="tx1"/>
                </a:solidFill>
              </a:defRPr>
            </a:lvl1pPr>
            <a:lvl2pPr marL="609219" indent="0">
              <a:buNone/>
              <a:defRPr/>
            </a:lvl2pPr>
          </a:lstStyle>
          <a:p>
            <a:pPr lvl="0"/>
            <a:r>
              <a:rPr lang="en-US" noProof="0"/>
              <a:t>Sample source code:</a:t>
            </a:r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0" name="Logo Software University" descr="Software University logo">
            <a:extLst>
              <a:ext uri="{FF2B5EF4-FFF2-40B4-BE49-F238E27FC236}">
                <a16:creationId xmlns:a16="http://schemas.microsoft.com/office/drawing/2014/main" id="{8C01D7AF-7CBD-46E1-99F3-8EB60E838D9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pic>
        <p:nvPicPr>
          <p:cNvPr id="9" name="Picture SoftUni Mascot" descr="SoftUni mascot with laptop">
            <a:extLst>
              <a:ext uri="{FF2B5EF4-FFF2-40B4-BE49-F238E27FC236}">
                <a16:creationId xmlns:a16="http://schemas.microsoft.com/office/drawing/2014/main" id="{DC4365F6-D2C1-47B4-8477-38FD2C7711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16000" y="3408496"/>
            <a:ext cx="2251057" cy="3044431"/>
          </a:xfrm>
          <a:prstGeom prst="rect">
            <a:avLst/>
          </a:prstGeom>
        </p:spPr>
      </p:pic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9049234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0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1"/>
            <a:r>
              <a:rPr lang="en-US" noProof="0"/>
              <a:t>…</a:t>
            </a:r>
          </a:p>
          <a:p>
            <a:pPr lvl="0"/>
            <a:r>
              <a:rPr lang="en-US" noProof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Logo Software University" descr="Software University logo">
            <a:extLst>
              <a:ext uri="{FF2B5EF4-FFF2-40B4-BE49-F238E27FC236}">
                <a16:creationId xmlns:a16="http://schemas.microsoft.com/office/drawing/2014/main" id="{14F779A7-4A91-448B-BEFA-956C70A1C22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2" name="Logo Software University Down" descr="Software University logo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4" name="Logo Software University" descr="Software University logo">
            <a:extLst>
              <a:ext uri="{FF2B5EF4-FFF2-40B4-BE49-F238E27FC236}">
                <a16:creationId xmlns:a16="http://schemas.microsoft.com/office/drawing/2014/main" id="{19A67BB9-D880-4EAD-B90E-89C4219BFC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957" y="253936"/>
            <a:ext cx="1915704" cy="559235"/>
          </a:xfrm>
          <a:prstGeom prst="rect">
            <a:avLst/>
          </a:prstGeom>
        </p:spPr>
      </p:pic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9715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Background" descr="SoftUni Background">
            <a:extLst>
              <a:ext uri="{FF2B5EF4-FFF2-40B4-BE49-F238E27FC236}">
                <a16:creationId xmlns:a16="http://schemas.microsoft.com/office/drawing/2014/main" id="{5BE90A63-DDD9-4B3B-A234-DF69B9BC81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b="1672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77" r:id="rId8"/>
    <p:sldLayoutId id="2147483683" r:id="rId9"/>
    <p:sldLayoutId id="2147483685" r:id="rId10"/>
    <p:sldLayoutId id="2147483686" r:id="rId11"/>
    <p:sldLayoutId id="2147483687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1.svg"/><Relationship Id="rId4" Type="http://schemas.openxmlformats.org/officeDocument/2006/relationships/image" Target="../media/image4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" TargetMode="External"/><Relationship Id="rId7" Type="http://schemas.openxmlformats.org/officeDocument/2006/relationships/hyperlink" Target="https://forum.softuni.b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facebook.com/SoftwareUniversity" TargetMode="External"/><Relationship Id="rId5" Type="http://schemas.openxmlformats.org/officeDocument/2006/relationships/hyperlink" Target="https://softuni.foundation/" TargetMode="External"/><Relationship Id="rId4" Type="http://schemas.openxmlformats.org/officeDocument/2006/relationships/hyperlink" Target="https://softuni.org/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2.png"/><Relationship Id="rId4" Type="http://schemas.openxmlformats.org/officeDocument/2006/relationships/hyperlink" Target="https://softuni.bg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9176" y="1178878"/>
            <a:ext cx="11453648" cy="882654"/>
          </a:xfrm>
        </p:spPr>
        <p:txBody>
          <a:bodyPr>
            <a:normAutofit/>
          </a:bodyPr>
          <a:lstStyle/>
          <a:p>
            <a:r>
              <a:rPr lang="en-US" noProof="1"/>
              <a:t>Docker, Azure, Application Insights, DevOps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859" y="222323"/>
            <a:ext cx="10965303" cy="882654"/>
          </a:xfrm>
        </p:spPr>
        <p:txBody>
          <a:bodyPr/>
          <a:lstStyle/>
          <a:p>
            <a:r>
              <a:rPr lang="en-US" dirty="0"/>
              <a:t>Azure, Deployment and DevOps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>
                <a:hlinkClick r:id="rId3"/>
              </a:rPr>
              <a:t>https://softuni.bg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SoftUni Team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585BC4C-0F13-4FD4-8F23-99FD4661837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Technical Trainers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FA28EB-5B12-4A7D-B682-FFC7830AC5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00" y="2369152"/>
            <a:ext cx="2878335" cy="21750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E50AB7-AD9F-4631-8052-01588F1920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780" y="2511697"/>
            <a:ext cx="3356439" cy="191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7ED3E5-1415-4A75-8C98-122B978C8A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8999"/>
            <a:ext cx="11818096" cy="5437041"/>
          </a:xfrm>
        </p:spPr>
        <p:txBody>
          <a:bodyPr>
            <a:normAutofit fontScale="92500" lnSpcReduction="20000"/>
          </a:bodyPr>
          <a:lstStyle/>
          <a:p>
            <a:r>
              <a:rPr lang="en-US" sz="3000" dirty="0"/>
              <a:t>Some of the most important </a:t>
            </a:r>
            <a:r>
              <a:rPr lang="en-US" sz="3000" b="1" dirty="0">
                <a:solidFill>
                  <a:schemeClr val="bg1"/>
                </a:solidFill>
              </a:rPr>
              <a:t>Microsoft Azure Services </a:t>
            </a:r>
            <a:r>
              <a:rPr lang="en-US" sz="3000" dirty="0"/>
              <a:t>include:</a:t>
            </a:r>
          </a:p>
          <a:p>
            <a:pPr lvl="1"/>
            <a:r>
              <a:rPr lang="en-US" sz="2800" dirty="0"/>
              <a:t>Application Services</a:t>
            </a:r>
          </a:p>
          <a:p>
            <a:pPr lvl="1"/>
            <a:r>
              <a:rPr lang="en-US" sz="2800" dirty="0"/>
              <a:t>Storage Services</a:t>
            </a:r>
          </a:p>
          <a:p>
            <a:pPr lvl="1"/>
            <a:r>
              <a:rPr lang="en-US" sz="2800" dirty="0"/>
              <a:t>Data Management</a:t>
            </a:r>
          </a:p>
          <a:p>
            <a:pPr lvl="1"/>
            <a:r>
              <a:rPr lang="en-US" sz="2800" dirty="0"/>
              <a:t>Data and Analytics</a:t>
            </a:r>
          </a:p>
          <a:p>
            <a:pPr lvl="1"/>
            <a:r>
              <a:rPr lang="en-US" sz="2800" dirty="0"/>
              <a:t>Networking/Security</a:t>
            </a:r>
          </a:p>
          <a:p>
            <a:pPr lvl="1"/>
            <a:r>
              <a:rPr lang="en-US" sz="2800" dirty="0"/>
              <a:t>ML and AI</a:t>
            </a:r>
          </a:p>
          <a:p>
            <a:pPr lvl="1">
              <a:buClr>
                <a:srgbClr val="234465"/>
              </a:buClr>
            </a:pPr>
            <a:r>
              <a:rPr lang="en-US" sz="2800" b="1" dirty="0">
                <a:solidFill>
                  <a:schemeClr val="bg1"/>
                </a:solidFill>
              </a:rPr>
              <a:t>Developer</a:t>
            </a:r>
          </a:p>
          <a:p>
            <a:pPr lvl="2">
              <a:buClr>
                <a:srgbClr val="234465"/>
              </a:buClr>
            </a:pPr>
            <a:r>
              <a:rPr lang="en-US" sz="2600" b="1" dirty="0">
                <a:solidFill>
                  <a:schemeClr val="bg1"/>
                </a:solidFill>
              </a:rPr>
              <a:t>Azure App Service</a:t>
            </a:r>
          </a:p>
          <a:p>
            <a:pPr lvl="2">
              <a:buClr>
                <a:srgbClr val="234465"/>
              </a:buClr>
            </a:pPr>
            <a:r>
              <a:rPr lang="en-US" sz="2600" b="1" dirty="0">
                <a:solidFill>
                  <a:schemeClr val="bg1"/>
                </a:solidFill>
              </a:rPr>
              <a:t>Application Insights</a:t>
            </a:r>
          </a:p>
          <a:p>
            <a:pPr lvl="2">
              <a:buClr>
                <a:srgbClr val="234465"/>
              </a:buClr>
            </a:pPr>
            <a:r>
              <a:rPr lang="en-US" sz="2600" b="1" dirty="0">
                <a:solidFill>
                  <a:schemeClr val="bg1"/>
                </a:solidFill>
              </a:rPr>
              <a:t>Azure DevOps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0BF7CD7-DDCC-4103-A393-A7BCA3A91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</a:t>
            </a:r>
            <a:r>
              <a:rPr lang="en-US" dirty="0"/>
              <a:t>Azure </a:t>
            </a:r>
            <a:r>
              <a:rPr lang="en-US" dirty="0" smtClean="0"/>
              <a:t>(2)</a:t>
            </a:r>
            <a:endParaRPr lang="en-US" dirty="0"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7900269-19D8-42BA-BF95-63504A3C7A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" r="2302"/>
          <a:stretch/>
        </p:blipFill>
        <p:spPr bwMode="auto">
          <a:xfrm>
            <a:off x="4251000" y="1823663"/>
            <a:ext cx="7596947" cy="4455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3859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11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9DA56FF-2C27-40AD-B49E-48E6CD5D6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Portal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7851DF2-55F3-4629-9017-9855C2438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935" y="1089000"/>
            <a:ext cx="11374130" cy="576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379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GB" dirty="0"/>
              <a:t>Create Powerful Cloud Apps</a:t>
            </a:r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Azure App Service</a:t>
            </a:r>
            <a:endParaRPr lang="bg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5E75DE-01B3-41DC-B7A4-540331E894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909" y="1590675"/>
            <a:ext cx="2620182" cy="216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11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5BDA87E-6264-4BB7-AC52-F5194E4860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561125"/>
          </a:xfrm>
        </p:spPr>
        <p:txBody>
          <a:bodyPr>
            <a:normAutofit/>
          </a:bodyPr>
          <a:lstStyle/>
          <a:p>
            <a:pPr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Deployment</a:t>
            </a:r>
            <a:r>
              <a:rPr lang="en-US" sz="3000" dirty="0"/>
              <a:t> includes all the activities, making a system available for use</a:t>
            </a:r>
          </a:p>
          <a:p>
            <a:pPr lvl="1"/>
            <a:r>
              <a:rPr lang="en-US" sz="2800" dirty="0"/>
              <a:t>Naturally, it is to be referred to as a general process</a:t>
            </a:r>
          </a:p>
          <a:p>
            <a:pPr lvl="1"/>
            <a:r>
              <a:rPr lang="en-US" sz="2800" dirty="0"/>
              <a:t>Most systems have little to nothing in common In terms of business logic</a:t>
            </a:r>
          </a:p>
          <a:p>
            <a:pPr lvl="1"/>
            <a:r>
              <a:rPr lang="en-US" sz="2800" dirty="0"/>
              <a:t>Therefore, every system has its own precise processes and procedures</a:t>
            </a:r>
          </a:p>
          <a:p>
            <a:pPr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Deployment</a:t>
            </a:r>
            <a:r>
              <a:rPr lang="en-US" sz="3000" dirty="0"/>
              <a:t> activities include:</a:t>
            </a:r>
          </a:p>
          <a:p>
            <a:pPr lvl="1"/>
            <a:r>
              <a:rPr lang="en-US" sz="2800" dirty="0"/>
              <a:t>Configuration, Testing</a:t>
            </a:r>
          </a:p>
          <a:p>
            <a:pPr lvl="1"/>
            <a:r>
              <a:rPr lang="en-US" sz="2800" dirty="0"/>
              <a:t>Installation &amp; Activation</a:t>
            </a:r>
          </a:p>
          <a:p>
            <a:pPr lvl="1"/>
            <a:r>
              <a:rPr lang="en-US" sz="2800" dirty="0"/>
              <a:t>Deactivation &amp; Uninstallation</a:t>
            </a:r>
          </a:p>
          <a:p>
            <a:pPr lvl="1"/>
            <a:r>
              <a:rPr lang="en-US" sz="2800" dirty="0"/>
              <a:t>Release, Deploy, Update, Version Tracking, Adaptation etc...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6853A2-C529-4FE8-B170-B9FCEA57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6AECAF-16D1-4ED5-8180-F44B067152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5202" y="3199286"/>
            <a:ext cx="4121250" cy="31979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33E983-7EE8-409E-98B1-E253C7CDCC2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3492" y="3721184"/>
            <a:ext cx="2154114" cy="2154114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7725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F60DA3-C70A-41E8-9413-97FFBD61DD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661875"/>
          </a:xfrm>
        </p:spPr>
        <p:txBody>
          <a:bodyPr>
            <a:normAutofit/>
          </a:bodyPr>
          <a:lstStyle/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App Service </a:t>
            </a:r>
            <a:r>
              <a:rPr lang="en-US" dirty="0"/>
              <a:t>is a platform for build / host web apps</a:t>
            </a:r>
          </a:p>
          <a:p>
            <a:pPr lvl="1"/>
            <a:r>
              <a:rPr lang="en-US" sz="3000" dirty="0"/>
              <a:t>The applications can be on a technology of any choice</a:t>
            </a:r>
          </a:p>
          <a:p>
            <a:pPr lvl="1"/>
            <a:r>
              <a:rPr lang="en-US" sz="3000" dirty="0"/>
              <a:t>Infrastructure management is non-mandatory</a:t>
            </a:r>
          </a:p>
          <a:p>
            <a:pPr lvl="1"/>
            <a:r>
              <a:rPr lang="en-US" sz="3000" dirty="0"/>
              <a:t>Offers Auto-Scaling, High Availability</a:t>
            </a:r>
          </a:p>
          <a:p>
            <a:pPr lvl="1"/>
            <a:r>
              <a:rPr lang="en-US" sz="3000" dirty="0"/>
              <a:t>Supports both Windows &amp; Linux</a:t>
            </a:r>
          </a:p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Azure App Service </a:t>
            </a:r>
            <a:r>
              <a:rPr lang="en-US" sz="3200" dirty="0"/>
              <a:t>offers automated deployment </a:t>
            </a:r>
          </a:p>
          <a:p>
            <a:pPr lvl="1"/>
            <a:r>
              <a:rPr lang="en-US" sz="3000" dirty="0"/>
              <a:t>Deployment can be done from different platforms</a:t>
            </a:r>
          </a:p>
          <a:p>
            <a:pPr lvl="1"/>
            <a:r>
              <a:rPr lang="en-US" sz="3000" dirty="0"/>
              <a:t>GitHub, Azure DevOps, or any Git repo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E9828CC-C49A-4D39-A2DF-A38BD3944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App Service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5DAF0C-EFEA-4849-82B0-0B58DEE79F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73" r="20155"/>
          <a:stretch/>
        </p:blipFill>
        <p:spPr>
          <a:xfrm>
            <a:off x="8983846" y="2505806"/>
            <a:ext cx="3024652" cy="26346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027F85-7B3B-4188-A1EA-EAC60317A6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33" b="29855"/>
          <a:stretch/>
        </p:blipFill>
        <p:spPr>
          <a:xfrm>
            <a:off x="7761815" y="5602369"/>
            <a:ext cx="4246683" cy="1116623"/>
          </a:xfrm>
          <a:prstGeom prst="rect">
            <a:avLst/>
          </a:prstGeom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9952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GB"/>
              <a:t>Application Insights</a:t>
            </a:r>
            <a:endParaRPr lang="bg-BG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6FDED6-7FC7-4DF6-A12F-BC7C96CCA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6000" y="864000"/>
            <a:ext cx="6120000" cy="3567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018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D37FF7-0A46-4367-9772-DB598561CE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2001598" cy="5201066"/>
          </a:xfrm>
        </p:spPr>
        <p:txBody>
          <a:bodyPr>
            <a:normAutofit/>
          </a:bodyPr>
          <a:lstStyle/>
          <a:p>
            <a:pPr>
              <a:buClr>
                <a:srgbClr val="234465"/>
              </a:buClr>
            </a:pPr>
            <a:r>
              <a:rPr lang="en-US" sz="3100" b="1" dirty="0">
                <a:solidFill>
                  <a:schemeClr val="bg1"/>
                </a:solidFill>
              </a:rPr>
              <a:t>Application Insights </a:t>
            </a:r>
            <a:r>
              <a:rPr lang="en-US" sz="3100" dirty="0"/>
              <a:t>is an extensible </a:t>
            </a:r>
            <a:r>
              <a:rPr lang="en-US" sz="3100" b="1" dirty="0">
                <a:solidFill>
                  <a:schemeClr val="bg1"/>
                </a:solidFill>
              </a:rPr>
              <a:t>APM</a:t>
            </a:r>
            <a:r>
              <a:rPr lang="en-US" sz="3100" dirty="0"/>
              <a:t> service for web developers</a:t>
            </a:r>
          </a:p>
          <a:p>
            <a:pPr lvl="1">
              <a:buClr>
                <a:srgbClr val="234465"/>
              </a:buClr>
            </a:pPr>
            <a:r>
              <a:rPr lang="en-US" sz="2900" b="1" dirty="0">
                <a:solidFill>
                  <a:schemeClr val="bg1"/>
                </a:solidFill>
              </a:rPr>
              <a:t>A</a:t>
            </a:r>
            <a:r>
              <a:rPr lang="en-US" sz="2900" dirty="0"/>
              <a:t>pplication </a:t>
            </a:r>
            <a:r>
              <a:rPr lang="en-US" sz="2900" b="1" dirty="0">
                <a:solidFill>
                  <a:schemeClr val="bg1"/>
                </a:solidFill>
              </a:rPr>
              <a:t>P</a:t>
            </a:r>
            <a:r>
              <a:rPr lang="en-US" sz="2900" dirty="0"/>
              <a:t>erformance </a:t>
            </a:r>
            <a:r>
              <a:rPr lang="en-US" sz="2900" b="1" dirty="0">
                <a:solidFill>
                  <a:schemeClr val="bg1"/>
                </a:solidFill>
              </a:rPr>
              <a:t>M</a:t>
            </a:r>
            <a:r>
              <a:rPr lang="en-US" sz="2900" dirty="0"/>
              <a:t>anagement</a:t>
            </a:r>
          </a:p>
          <a:p>
            <a:pPr lvl="1"/>
            <a:r>
              <a:rPr lang="en-US" sz="2900" dirty="0"/>
              <a:t>Used to monitor live web applications</a:t>
            </a:r>
          </a:p>
          <a:p>
            <a:pPr lvl="1"/>
            <a:r>
              <a:rPr lang="en-US" sz="2900" dirty="0"/>
              <a:t>Automatically detects performance anomalies</a:t>
            </a:r>
          </a:p>
          <a:p>
            <a:pPr>
              <a:buClr>
                <a:srgbClr val="234465"/>
              </a:buClr>
            </a:pPr>
            <a:r>
              <a:rPr lang="en-US" sz="3100" b="1" dirty="0">
                <a:solidFill>
                  <a:schemeClr val="bg1"/>
                </a:solidFill>
              </a:rPr>
              <a:t>Application Insights </a:t>
            </a:r>
            <a:r>
              <a:rPr lang="en-US" sz="3100" dirty="0"/>
              <a:t>includes</a:t>
            </a:r>
          </a:p>
          <a:p>
            <a:pPr lvl="1"/>
            <a:r>
              <a:rPr lang="en-US" sz="2900" dirty="0"/>
              <a:t>Powerful analytics tools for diagnostics</a:t>
            </a:r>
          </a:p>
          <a:p>
            <a:pPr lvl="1"/>
            <a:r>
              <a:rPr lang="en-US" sz="2900" dirty="0"/>
              <a:t>Analytics over client usage on the app</a:t>
            </a:r>
          </a:p>
          <a:p>
            <a:r>
              <a:rPr lang="en-US" sz="3100" dirty="0"/>
              <a:t>Designed to help with improvement of </a:t>
            </a:r>
            <a:r>
              <a:rPr lang="en-US" sz="3100" b="1" dirty="0">
                <a:solidFill>
                  <a:schemeClr val="bg1"/>
                </a:solidFill>
              </a:rPr>
              <a:t>performance</a:t>
            </a:r>
            <a:r>
              <a:rPr lang="en-US" sz="3100" dirty="0"/>
              <a:t> and </a:t>
            </a:r>
            <a:r>
              <a:rPr lang="en-US" sz="3100" b="1" dirty="0">
                <a:solidFill>
                  <a:schemeClr val="bg1"/>
                </a:solidFill>
              </a:rPr>
              <a:t>usability</a:t>
            </a:r>
          </a:p>
          <a:p>
            <a:endParaRPr lang="en-US" sz="31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2F99109-A233-44BB-A9BC-F6D037D38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Insights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1A657E-A566-4BED-89E3-CDAB200744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5341" y="2016368"/>
            <a:ext cx="3150843" cy="3150843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77054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2DDD169-104B-4E3F-B7F4-E2C11D6329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509917"/>
          </a:xfrm>
        </p:spPr>
        <p:txBody>
          <a:bodyPr>
            <a:normAutofit/>
          </a:bodyPr>
          <a:lstStyle/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Application Insights </a:t>
            </a:r>
            <a:r>
              <a:rPr lang="en-US" sz="3200" dirty="0"/>
              <a:t>Installation is quite simple</a:t>
            </a:r>
          </a:p>
          <a:p>
            <a:pPr lvl="1"/>
            <a:r>
              <a:rPr lang="en-US" sz="3000" dirty="0"/>
              <a:t>You install a small instrumentation package in your app</a:t>
            </a:r>
          </a:p>
          <a:p>
            <a:pPr lvl="1"/>
            <a:r>
              <a:rPr lang="en-US" sz="3000" dirty="0"/>
              <a:t>You setup an </a:t>
            </a:r>
            <a:r>
              <a:rPr lang="en-US" sz="3000" b="1" dirty="0">
                <a:solidFill>
                  <a:schemeClr val="bg1"/>
                </a:solidFill>
              </a:rPr>
              <a:t>Application Insights </a:t>
            </a:r>
            <a:r>
              <a:rPr lang="en-US" sz="3000" dirty="0"/>
              <a:t>resource in the Azure portal</a:t>
            </a:r>
          </a:p>
          <a:p>
            <a:r>
              <a:rPr lang="en-US" sz="3200" dirty="0"/>
              <a:t>The instrumentation monitors your app and sends telemetry data</a:t>
            </a:r>
          </a:p>
          <a:p>
            <a:pPr lvl="1"/>
            <a:r>
              <a:rPr lang="en-US" sz="3000" dirty="0"/>
              <a:t>Data is sent directly to the Azure portal</a:t>
            </a:r>
          </a:p>
          <a:p>
            <a:pPr lvl="1"/>
            <a:r>
              <a:rPr lang="en-US" sz="3000" dirty="0"/>
              <a:t>The application can run anywhere </a:t>
            </a:r>
          </a:p>
          <a:p>
            <a:pPr lvl="2"/>
            <a:r>
              <a:rPr lang="en-US" sz="2800" dirty="0"/>
              <a:t>It doesn't have to be hosted on Azure</a:t>
            </a:r>
          </a:p>
          <a:p>
            <a:r>
              <a:rPr lang="en-US" sz="3100" dirty="0"/>
              <a:t>Aside from the web services, you can instrument other components 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2D3AF8E-48CB-4D58-8E52-1D08BE19C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Insights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8D0787F-2AE0-4103-ACD3-BA9BAE082C0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4833" y="3566315"/>
            <a:ext cx="4223238" cy="2095561"/>
          </a:xfrm>
          <a:prstGeom prst="rect">
            <a:avLst/>
          </a:prstGeom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9418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86BEE14-D847-4CFE-9EC6-9F5E44C247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Application Insights </a:t>
            </a:r>
            <a:r>
              <a:rPr lang="en-US" dirty="0"/>
              <a:t>monitors several essential things</a:t>
            </a:r>
          </a:p>
          <a:p>
            <a:pPr lvl="1"/>
            <a:r>
              <a:rPr lang="en-US" dirty="0"/>
              <a:t>Request rates, Response times, Failure rates</a:t>
            </a:r>
          </a:p>
          <a:p>
            <a:pPr lvl="1"/>
            <a:r>
              <a:rPr lang="en-US" dirty="0"/>
              <a:t>Dependency rates, Exceptions, AJAX calls</a:t>
            </a:r>
          </a:p>
          <a:p>
            <a:pPr lvl="1"/>
            <a:r>
              <a:rPr lang="en-US" dirty="0"/>
              <a:t>Page views and load performance</a:t>
            </a:r>
          </a:p>
          <a:p>
            <a:pPr lvl="1"/>
            <a:r>
              <a:rPr lang="en-US" dirty="0"/>
              <a:t>User and session counts, Performance counters</a:t>
            </a:r>
          </a:p>
          <a:p>
            <a:pPr lvl="1"/>
            <a:r>
              <a:rPr lang="en-US" dirty="0"/>
              <a:t>Host diagnostics, Diagnostic trace logs</a:t>
            </a:r>
          </a:p>
          <a:p>
            <a:pPr lvl="1"/>
            <a:r>
              <a:rPr lang="en-US" dirty="0"/>
              <a:t>Custom events and metrics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5AB9AC-D6B3-41D7-9622-F805AD85E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Insights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96D71E-EF21-4A1F-848C-20E97DECA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959842" y="2790566"/>
            <a:ext cx="5016799" cy="2196452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8520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GB" dirty="0"/>
              <a:t>Azure DevOps</a:t>
            </a:r>
            <a:endParaRPr lang="bg-B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801" y="1497880"/>
            <a:ext cx="2983490" cy="255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11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9" name="Rectangle 3"/>
          <p:cNvSpPr>
            <a:spLocks noGrp="1" noChangeArrowheads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2800" noProof="1"/>
              <a:t>Docker</a:t>
            </a:r>
            <a:endParaRPr lang="en-US" sz="2400" noProof="1"/>
          </a:p>
          <a:p>
            <a:pPr>
              <a:lnSpc>
                <a:spcPct val="100000"/>
              </a:lnSpc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2800" noProof="1"/>
              <a:t>Microsoft Azure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Azure Portal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Azure App Service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Application Insights</a:t>
            </a:r>
          </a:p>
          <a:p>
            <a:pPr>
              <a:lnSpc>
                <a:spcPct val="100000"/>
              </a:lnSpc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2800" noProof="1"/>
              <a:t>Azure DevOps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Azure Boards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Azure Repos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Azure Pipelines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Azure Test Plans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400" noProof="1"/>
              <a:t>Azure Artifacts</a:t>
            </a:r>
          </a:p>
        </p:txBody>
      </p:sp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4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444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444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444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77A437-A360-4E9C-8996-845A629F39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477238"/>
          </a:xfrm>
        </p:spPr>
        <p:txBody>
          <a:bodyPr>
            <a:normAutofit lnSpcReduction="10000"/>
          </a:bodyPr>
          <a:lstStyle/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DevOps</a:t>
            </a:r>
            <a:endParaRPr lang="en-US" sz="3200" dirty="0"/>
          </a:p>
          <a:p>
            <a:pPr lvl="1"/>
            <a:r>
              <a:rPr lang="en-US" sz="3000" dirty="0"/>
              <a:t>Software Development (Dev)</a:t>
            </a:r>
          </a:p>
          <a:p>
            <a:pPr lvl="1"/>
            <a:r>
              <a:rPr lang="en-US" sz="3000" dirty="0"/>
              <a:t>Technology Operations (Ops)</a:t>
            </a:r>
            <a:endParaRPr lang="bg-BG" sz="3000" dirty="0"/>
          </a:p>
          <a:p>
            <a:pPr lvl="1"/>
            <a:endParaRPr lang="bg-BG" sz="3000" dirty="0"/>
          </a:p>
          <a:p>
            <a:pPr lvl="1"/>
            <a:endParaRPr lang="en-US" sz="3000" dirty="0"/>
          </a:p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DevOps</a:t>
            </a:r>
            <a:r>
              <a:rPr lang="en-US" sz="3200" dirty="0"/>
              <a:t> aims to optimize the systems development lifecycle</a:t>
            </a:r>
          </a:p>
          <a:p>
            <a:pPr lvl="1"/>
            <a:r>
              <a:rPr lang="en-US" sz="3000" dirty="0"/>
              <a:t>Unifies processes such as </a:t>
            </a:r>
            <a:r>
              <a:rPr lang="en-US" sz="3000" b="1" dirty="0">
                <a:solidFill>
                  <a:schemeClr val="bg1"/>
                </a:solidFill>
              </a:rPr>
              <a:t>code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bg1"/>
                </a:solidFill>
              </a:rPr>
              <a:t>build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bg1"/>
                </a:solidFill>
              </a:rPr>
              <a:t>test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bg1"/>
                </a:solidFill>
              </a:rPr>
              <a:t>deliver</a:t>
            </a:r>
            <a:r>
              <a:rPr lang="en-US" sz="3000" dirty="0"/>
              <a:t>, </a:t>
            </a:r>
            <a:r>
              <a:rPr lang="en-US" sz="3000" b="1" dirty="0">
                <a:solidFill>
                  <a:schemeClr val="bg1"/>
                </a:solidFill>
              </a:rPr>
              <a:t>monitor</a:t>
            </a:r>
            <a:r>
              <a:rPr lang="en-US" sz="3000" dirty="0"/>
              <a:t> etc.</a:t>
            </a:r>
          </a:p>
          <a:p>
            <a:pPr lvl="1"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DevOps</a:t>
            </a:r>
            <a:r>
              <a:rPr lang="en-US" sz="3000" dirty="0"/>
              <a:t> </a:t>
            </a:r>
            <a:r>
              <a:rPr lang="en-US" sz="3000" b="1" dirty="0">
                <a:solidFill>
                  <a:schemeClr val="bg1"/>
                </a:solidFill>
              </a:rPr>
              <a:t>Engineers</a:t>
            </a:r>
            <a:r>
              <a:rPr lang="en-US" sz="3000" dirty="0"/>
              <a:t> are treated as the "</a:t>
            </a:r>
            <a:r>
              <a:rPr lang="en-US" sz="3000" b="1" dirty="0">
                <a:solidFill>
                  <a:schemeClr val="bg1"/>
                </a:solidFill>
              </a:rPr>
              <a:t>Special Forces</a:t>
            </a:r>
            <a:r>
              <a:rPr lang="en-US" sz="3000" dirty="0"/>
              <a:t>" of a company</a:t>
            </a:r>
          </a:p>
          <a:p>
            <a:pPr lvl="1"/>
            <a:r>
              <a:rPr lang="en-US" sz="3000" dirty="0"/>
              <a:t>Basically, If you are a </a:t>
            </a:r>
            <a:r>
              <a:rPr lang="en-US" sz="3000" b="1" dirty="0">
                <a:solidFill>
                  <a:schemeClr val="bg1"/>
                </a:solidFill>
              </a:rPr>
              <a:t>DevOps Engineer</a:t>
            </a:r>
            <a:r>
              <a:rPr lang="en-US" sz="3000" dirty="0"/>
              <a:t>, you do all the stuff...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89BB1BA-EAFC-4AA3-ACFF-D332A1370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DevOps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EE3D966-45AF-4211-A864-E78104E17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1" y="1162568"/>
            <a:ext cx="5645080" cy="3090140"/>
          </a:xfrm>
          <a:prstGeom prst="rect">
            <a:avLst/>
          </a:prstGeom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7671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A4CE5F-0686-4B6A-9A89-AFF5EE49CA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415690"/>
          </a:xfrm>
        </p:spPr>
        <p:txBody>
          <a:bodyPr/>
          <a:lstStyle/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DevOps </a:t>
            </a:r>
            <a:r>
              <a:rPr lang="en-US" dirty="0"/>
              <a:t>is a set of</a:t>
            </a:r>
            <a:r>
              <a:rPr lang="bg-BG" dirty="0"/>
              <a:t> </a:t>
            </a:r>
            <a:r>
              <a:rPr lang="en-US" dirty="0"/>
              <a:t>tools and services for DevOps</a:t>
            </a:r>
          </a:p>
          <a:p>
            <a:pPr lvl="1"/>
            <a:r>
              <a:rPr lang="en-US" dirty="0"/>
              <a:t>Azure </a:t>
            </a:r>
            <a:r>
              <a:rPr lang="en-US" b="1" dirty="0">
                <a:solidFill>
                  <a:schemeClr val="bg1"/>
                </a:solidFill>
              </a:rPr>
              <a:t>Boards</a:t>
            </a:r>
          </a:p>
          <a:p>
            <a:pPr lvl="1"/>
            <a:r>
              <a:rPr lang="en-US" dirty="0"/>
              <a:t>Azure </a:t>
            </a:r>
            <a:r>
              <a:rPr lang="en-US" b="1" dirty="0">
                <a:solidFill>
                  <a:schemeClr val="bg1"/>
                </a:solidFill>
              </a:rPr>
              <a:t>Pipelines</a:t>
            </a:r>
          </a:p>
          <a:p>
            <a:pPr lvl="1"/>
            <a:r>
              <a:rPr lang="en-US" dirty="0"/>
              <a:t>Azure </a:t>
            </a:r>
            <a:r>
              <a:rPr lang="en-US" b="1" dirty="0">
                <a:solidFill>
                  <a:schemeClr val="bg1"/>
                </a:solidFill>
              </a:rPr>
              <a:t>Repos</a:t>
            </a:r>
          </a:p>
          <a:p>
            <a:pPr lvl="1"/>
            <a:r>
              <a:rPr lang="en-US" dirty="0"/>
              <a:t>Azure </a:t>
            </a:r>
            <a:r>
              <a:rPr lang="en-US" b="1" dirty="0">
                <a:solidFill>
                  <a:schemeClr val="bg1"/>
                </a:solidFill>
              </a:rPr>
              <a:t>Test Plans</a:t>
            </a:r>
          </a:p>
          <a:p>
            <a:pPr lvl="1"/>
            <a:r>
              <a:rPr lang="en-US" dirty="0"/>
              <a:t>Azure </a:t>
            </a:r>
            <a:r>
              <a:rPr lang="en-US" b="1" dirty="0">
                <a:solidFill>
                  <a:schemeClr val="bg1"/>
                </a:solidFill>
              </a:rPr>
              <a:t>Artifacts</a:t>
            </a:r>
          </a:p>
          <a:p>
            <a:pPr lvl="1"/>
            <a:r>
              <a:rPr lang="en-US" dirty="0"/>
              <a:t>Extensions Marketplace</a:t>
            </a:r>
          </a:p>
          <a:p>
            <a:pPr lvl="2"/>
            <a:r>
              <a:rPr lang="en-US" dirty="0"/>
              <a:t>A catalog of </a:t>
            </a:r>
            <a:r>
              <a:rPr lang="en-US" b="1" dirty="0">
                <a:solidFill>
                  <a:schemeClr val="bg1"/>
                </a:solidFill>
              </a:rPr>
              <a:t>Azure DevOps </a:t>
            </a:r>
            <a:r>
              <a:rPr lang="en-US" dirty="0"/>
              <a:t>extensions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95253B-0E01-46DF-95CC-426DA9D6B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DevOps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3F36DB-F36B-4AF3-9A69-F0DAA42128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6040" y="2016369"/>
            <a:ext cx="1508649" cy="15086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9F845A-7996-4096-AF75-382FBD8EE2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1051" y="1967109"/>
            <a:ext cx="1508649" cy="15086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AE246EF-7B74-427A-88FA-167A6011B4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6062" y="2016369"/>
            <a:ext cx="1414648" cy="141464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1F5C19D-9F5A-4F48-A3E1-98F955EA0E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176" y="3767681"/>
            <a:ext cx="1342304" cy="134230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3C872A2-FBBA-47EC-84E4-6452792720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175" y="3830016"/>
            <a:ext cx="3180648" cy="247295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A344AE5-5C06-4642-B1C7-5B504D3443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071" y="3767681"/>
            <a:ext cx="1342304" cy="1342304"/>
          </a:xfrm>
          <a:prstGeom prst="rect">
            <a:avLst/>
          </a:prstGeom>
        </p:spPr>
      </p:pic>
      <p:sp>
        <p:nvSpPr>
          <p:cNvPr id="11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91136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>
          <a:xfrm>
            <a:off x="615109" y="4704825"/>
            <a:ext cx="11195891" cy="768084"/>
          </a:xfrm>
        </p:spPr>
        <p:txBody>
          <a:bodyPr/>
          <a:lstStyle/>
          <a:p>
            <a:r>
              <a:rPr lang="en-US" sz="5400" dirty="0"/>
              <a:t>Azure Boards</a:t>
            </a:r>
            <a:endParaRPr lang="bg-BG" sz="5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7BEFB8-C418-496A-BD3D-E3E5E78C214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000" y="400316"/>
            <a:ext cx="6574905" cy="419150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Plan, Track, and Discuss Work Across Teams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59786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41449C-F07B-41E7-913D-D94A87CD71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Boards </a:t>
            </a:r>
            <a:r>
              <a:rPr lang="en-US" dirty="0"/>
              <a:t>is a set of tools for </a:t>
            </a:r>
            <a:r>
              <a:rPr lang="en-US" b="1" dirty="0">
                <a:solidFill>
                  <a:schemeClr val="bg1"/>
                </a:solidFill>
              </a:rPr>
              <a:t>Agile Development</a:t>
            </a:r>
          </a:p>
          <a:p>
            <a:pPr lvl="1"/>
            <a:r>
              <a:rPr lang="en-US" dirty="0"/>
              <a:t>Kanban Boards, backlogs, team dashboards, custom reporting</a:t>
            </a:r>
          </a:p>
          <a:p>
            <a:pPr lvl="1"/>
            <a:r>
              <a:rPr lang="en-US" dirty="0"/>
              <a:t>Drag-and-Drop sprint planning, Flexible work item tracking</a:t>
            </a:r>
          </a:p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Boards </a:t>
            </a:r>
            <a:r>
              <a:rPr lang="en-US" dirty="0"/>
              <a:t>is extremely convenient and widely used</a:t>
            </a:r>
          </a:p>
          <a:p>
            <a:pPr lvl="1"/>
            <a:r>
              <a:rPr lang="en-US" dirty="0"/>
              <a:t>Customizable dashboards, workflows, boards...</a:t>
            </a:r>
          </a:p>
          <a:p>
            <a:pPr lvl="1"/>
            <a:r>
              <a:rPr lang="en-US" dirty="0"/>
              <a:t>Scrum ready, Built for insights</a:t>
            </a:r>
          </a:p>
          <a:p>
            <a:pPr lvl="1"/>
            <a:r>
              <a:rPr lang="en-US" dirty="0"/>
              <a:t>Absolutely free for Open-source projects and small teams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8E33559-A037-4AA8-91FE-EDF9CCAF8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Boards</a:t>
            </a:r>
          </a:p>
        </p:txBody>
      </p:sp>
      <p:pic>
        <p:nvPicPr>
          <p:cNvPr id="7" name="Graphic 6" descr="List">
            <a:extLst>
              <a:ext uri="{FF2B5EF4-FFF2-40B4-BE49-F238E27FC236}">
                <a16:creationId xmlns:a16="http://schemas.microsoft.com/office/drawing/2014/main" id="{74079F58-A80F-464C-B46B-0AC5B7FC5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9282804" y="4009293"/>
            <a:ext cx="1219200" cy="1219200"/>
          </a:xfrm>
          <a:prstGeom prst="rect">
            <a:avLst/>
          </a:prstGeom>
        </p:spPr>
      </p:pic>
      <p:pic>
        <p:nvPicPr>
          <p:cNvPr id="9" name="Graphic 8" descr="Table">
            <a:extLst>
              <a:ext uri="{FF2B5EF4-FFF2-40B4-BE49-F238E27FC236}">
                <a16:creationId xmlns:a16="http://schemas.microsoft.com/office/drawing/2014/main" id="{776FAC0B-A618-47A3-9B7B-FA10D5F9DD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10536744" y="3886200"/>
            <a:ext cx="1464854" cy="1464854"/>
          </a:xfrm>
          <a:prstGeom prst="rect">
            <a:avLst/>
          </a:prstGeom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08770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sz="5400" dirty="0"/>
              <a:t>Azure Repos</a:t>
            </a:r>
            <a:endParaRPr lang="bg-BG" sz="5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92DAF7-9EC0-4085-A666-D4E977D2906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000" y="370410"/>
            <a:ext cx="6615000" cy="4217063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Unlimited, Cloud-hosted Private </a:t>
            </a:r>
            <a:r>
              <a:rPr lang="en-US" dirty="0" err="1"/>
              <a:t>Git</a:t>
            </a:r>
            <a:r>
              <a:rPr lang="en-US" dirty="0"/>
              <a:t> Repos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581136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1149BB-F6E1-4090-AC12-07F2826A07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389313"/>
          </a:xfrm>
        </p:spPr>
        <p:txBody>
          <a:bodyPr/>
          <a:lstStyle/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Repos </a:t>
            </a:r>
            <a:r>
              <a:rPr lang="en-US" dirty="0"/>
              <a:t>– free private Git repositories, pull requests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Unlimited private Git repositories hosting and support</a:t>
            </a:r>
          </a:p>
          <a:p>
            <a:pPr lvl="1"/>
            <a:r>
              <a:rPr lang="en-US" dirty="0"/>
              <a:t>Designed for TFVC</a:t>
            </a:r>
          </a:p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Repos </a:t>
            </a:r>
            <a:r>
              <a:rPr lang="en-US" dirty="0"/>
              <a:t>provides</a:t>
            </a:r>
          </a:p>
          <a:p>
            <a:pPr lvl="1"/>
            <a:r>
              <a:rPr lang="en-US" dirty="0"/>
              <a:t>Support for any Git client, Automation with built-in CI / CD</a:t>
            </a:r>
          </a:p>
          <a:p>
            <a:pPr lvl="1"/>
            <a:r>
              <a:rPr lang="en-US" dirty="0"/>
              <a:t>Web hooks &amp; API integration, Branching policies</a:t>
            </a:r>
          </a:p>
          <a:p>
            <a:pPr lvl="1"/>
            <a:r>
              <a:rPr lang="en-US" dirty="0"/>
              <a:t>Semantic code search, code reviews, threaded discussions</a:t>
            </a:r>
          </a:p>
          <a:p>
            <a:pPr lvl="1"/>
            <a:r>
              <a:rPr lang="en-US" dirty="0"/>
              <a:t>Absolutely free for open source projects and small teams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07CB1F-504D-47BD-BF77-3D43E7008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Repos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3DACDD-6756-428D-AF37-0C9C3C5869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93" r="15651"/>
          <a:stretch/>
        </p:blipFill>
        <p:spPr>
          <a:xfrm>
            <a:off x="5044527" y="2473662"/>
            <a:ext cx="1661746" cy="12819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93B274-B5F3-4AAD-BAE7-9E6C432A33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342" y="2513176"/>
            <a:ext cx="1202881" cy="12028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FA9F00-A734-4E51-989A-3262159B89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291" y="2513176"/>
            <a:ext cx="3217138" cy="1343420"/>
          </a:xfrm>
          <a:prstGeom prst="rect">
            <a:avLst/>
          </a:prstGeom>
        </p:spPr>
      </p:pic>
      <p:sp>
        <p:nvSpPr>
          <p:cNvPr id="8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08972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6CA718-1041-44D0-8F9E-5B452FB884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1" y="1196125"/>
            <a:ext cx="12001599" cy="5201066"/>
          </a:xfrm>
        </p:spPr>
        <p:txBody>
          <a:bodyPr>
            <a:normAutofit fontScale="92500" lnSpcReduction="10000"/>
          </a:bodyPr>
          <a:lstStyle/>
          <a:p>
            <a:pPr>
              <a:buClr>
                <a:srgbClr val="234465"/>
              </a:buClr>
            </a:pPr>
            <a:r>
              <a:rPr lang="en-US" dirty="0"/>
              <a:t>Defines a strict git branching model designed around the</a:t>
            </a:r>
            <a:br>
              <a:rPr lang="en-US" dirty="0"/>
            </a:br>
            <a:r>
              <a:rPr lang="en-US" dirty="0"/>
              <a:t>project release. All work is done in the dev branch.</a:t>
            </a:r>
          </a:p>
          <a:p>
            <a:pPr lvl="1">
              <a:buClr>
                <a:srgbClr val="234465"/>
              </a:buClr>
            </a:pPr>
            <a:r>
              <a:rPr lang="en-US" dirty="0"/>
              <a:t>The </a:t>
            </a:r>
            <a:r>
              <a:rPr lang="en-US" b="1" dirty="0">
                <a:solidFill>
                  <a:schemeClr val="bg1"/>
                </a:solidFill>
              </a:rPr>
              <a:t>master</a:t>
            </a:r>
            <a:r>
              <a:rPr lang="en-US" dirty="0"/>
              <a:t> branch is the</a:t>
            </a:r>
            <a:br>
              <a:rPr lang="en-US" dirty="0"/>
            </a:br>
            <a:r>
              <a:rPr lang="en-US" dirty="0"/>
              <a:t>production-ready version</a:t>
            </a:r>
          </a:p>
          <a:p>
            <a:pPr lvl="1">
              <a:buClr>
                <a:srgbClr val="234465"/>
              </a:buClr>
            </a:pPr>
            <a:r>
              <a:rPr lang="en-US" dirty="0"/>
              <a:t>The </a:t>
            </a:r>
            <a:r>
              <a:rPr lang="en-US" sz="3200" b="1" dirty="0">
                <a:solidFill>
                  <a:schemeClr val="bg1"/>
                </a:solidFill>
              </a:rPr>
              <a:t>dev</a:t>
            </a:r>
            <a:r>
              <a:rPr lang="en-US" dirty="0"/>
              <a:t> branch is where</a:t>
            </a:r>
            <a:br>
              <a:rPr lang="en-US" dirty="0"/>
            </a:br>
            <a:r>
              <a:rPr lang="en-US" dirty="0"/>
              <a:t>all feature branches are</a:t>
            </a:r>
            <a:br>
              <a:rPr lang="en-US" dirty="0"/>
            </a:br>
            <a:r>
              <a:rPr lang="en-US" dirty="0"/>
              <a:t>merged after pull requests </a:t>
            </a:r>
          </a:p>
          <a:p>
            <a:pPr lvl="1">
              <a:buClr>
                <a:srgbClr val="234465"/>
              </a:buClr>
            </a:pPr>
            <a:r>
              <a:rPr lang="en-US" dirty="0"/>
              <a:t>Once it</a:t>
            </a:r>
            <a:r>
              <a:rPr lang="bg-BG" dirty="0"/>
              <a:t>'</a:t>
            </a:r>
            <a:r>
              <a:rPr lang="en-US" dirty="0"/>
              <a:t>s time for a </a:t>
            </a:r>
            <a:r>
              <a:rPr lang="en-US" sz="3200" b="1" dirty="0">
                <a:solidFill>
                  <a:schemeClr val="bg1"/>
                </a:solidFill>
              </a:rPr>
              <a:t>release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a release branch should be</a:t>
            </a:r>
            <a:br>
              <a:rPr lang="en-US" dirty="0"/>
            </a:br>
            <a:r>
              <a:rPr lang="en-US" dirty="0"/>
              <a:t>created from the dev branch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BA5964F-2926-4AB6-9592-20230A093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Gitflow Workflow</a:t>
            </a:r>
          </a:p>
        </p:txBody>
      </p:sp>
      <p:pic>
        <p:nvPicPr>
          <p:cNvPr id="7" name="Picture 4" descr="https://miro.medium.com/max/875/1*9yJY7fyscWFUVRqnx0BM6A.png">
            <a:extLst>
              <a:ext uri="{FF2B5EF4-FFF2-40B4-BE49-F238E27FC236}">
                <a16:creationId xmlns:a16="http://schemas.microsoft.com/office/drawing/2014/main" id="{A0F46331-D33D-4AB3-8033-E5ABDFEE0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3107" y="2357306"/>
            <a:ext cx="6048492" cy="3712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7360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Azure Pipelines</a:t>
            </a:r>
            <a:endParaRPr lang="bg-B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5305AB-54CD-4979-BF95-D8D4FCCC1E2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000" y="374392"/>
            <a:ext cx="6615000" cy="4217062"/>
          </a:xfrm>
          <a:prstGeom prst="rect">
            <a:avLst/>
          </a:prstGeom>
        </p:spPr>
      </p:pic>
      <p:sp>
        <p:nvSpPr>
          <p:cNvPr id="7" name="Subtitle 6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Continuously Build, Test, and Deploy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591018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41449C-F07B-41E7-913D-D94A87CD71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Azure Pipelines </a:t>
            </a:r>
            <a:r>
              <a:rPr lang="en-US" sz="3200" dirty="0"/>
              <a:t>is a set of tools for building, testing &amp; deployment</a:t>
            </a:r>
          </a:p>
          <a:p>
            <a:pPr lvl="1"/>
            <a:r>
              <a:rPr lang="en-US" sz="3000" dirty="0"/>
              <a:t>Cloud-hosted pipelines for Linux, macOS and Windows</a:t>
            </a:r>
          </a:p>
          <a:p>
            <a:pPr lvl="1"/>
            <a:r>
              <a:rPr lang="en-US" sz="3000" dirty="0"/>
              <a:t>Unlimited time + 10 free parallel jobs for Open Source projects</a:t>
            </a:r>
          </a:p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Azure Pipelines </a:t>
            </a:r>
            <a:r>
              <a:rPr lang="en-US" sz="3200" dirty="0"/>
              <a:t>automates build and deployment processes</a:t>
            </a:r>
          </a:p>
          <a:p>
            <a:pPr lvl="1"/>
            <a:r>
              <a:rPr lang="en-US" sz="3000" dirty="0"/>
              <a:t>Optimizing your time with the "nuts &amp; bolts"</a:t>
            </a:r>
          </a:p>
          <a:p>
            <a:pPr lvl="1"/>
            <a:r>
              <a:rPr lang="en-US" sz="3000" dirty="0"/>
              <a:t>Any language, any platform. Deploy to any cloud</a:t>
            </a:r>
          </a:p>
          <a:p>
            <a:pPr lvl="1"/>
            <a:r>
              <a:rPr lang="en-US" sz="3000" dirty="0"/>
              <a:t>Containers &amp; Kubernetes. Best-in-class for Open Source</a:t>
            </a:r>
          </a:p>
          <a:p>
            <a:pPr lvl="1"/>
            <a:r>
              <a:rPr lang="en-US" sz="3000" dirty="0"/>
              <a:t>Extensible. Advanced Workflows and Features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8E33559-A037-4AA8-91FE-EDF9CCAF8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Pipelines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A58947-1840-476A-92B4-1748A7B2D7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0803" y="4847777"/>
            <a:ext cx="1860795" cy="16281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B8828C-2AAA-4554-9069-F6CA3EE334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123" r="62967" b="31169"/>
          <a:stretch/>
        </p:blipFill>
        <p:spPr>
          <a:xfrm>
            <a:off x="8883406" y="3664801"/>
            <a:ext cx="1985596" cy="1329229"/>
          </a:xfrm>
          <a:prstGeom prst="rect">
            <a:avLst/>
          </a:prstGeom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0509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Azure Test Plans</a:t>
            </a:r>
            <a:endParaRPr lang="bg-B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05721B-025F-4C5F-B9BF-1F20D2B311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962" y="301798"/>
            <a:ext cx="6818075" cy="4346523"/>
          </a:xfrm>
          <a:prstGeom prst="rect">
            <a:avLst/>
          </a:prstGeom>
        </p:spPr>
      </p:pic>
      <p:sp>
        <p:nvSpPr>
          <p:cNvPr id="7" name="Subtitle 6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Test and Ship With a Testing Toolkit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540812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2001" y="1151122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8800" b="1" u="sng" dirty="0">
                <a:solidFill>
                  <a:schemeClr val="bg1"/>
                </a:solidFill>
              </a:rPr>
              <a:t>sli.do</a:t>
            </a:r>
            <a:r>
              <a:rPr lang="en-US" sz="6000" b="1" dirty="0"/>
              <a:t/>
            </a:r>
            <a:br>
              <a:rPr lang="en-US" sz="6000" b="1" dirty="0"/>
            </a:br>
            <a:r>
              <a:rPr lang="en-US" sz="11500" b="1" noProof="1"/>
              <a:t>#csharp-web</a:t>
            </a:r>
            <a:endParaRPr lang="en-US" noProof="1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Question?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42694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1149BB-F6E1-4090-AC12-07F2826A07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389313"/>
          </a:xfrm>
        </p:spPr>
        <p:txBody>
          <a:bodyPr/>
          <a:lstStyle/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Test Plans </a:t>
            </a:r>
            <a:r>
              <a:rPr lang="en-US" dirty="0"/>
              <a:t>– planned and exploratory testing solution</a:t>
            </a:r>
          </a:p>
          <a:p>
            <a:pPr lvl="1"/>
            <a:r>
              <a:rPr lang="en-US" dirty="0"/>
              <a:t>A toolkit for manual and exploratory testing</a:t>
            </a:r>
          </a:p>
          <a:p>
            <a:pPr lvl="1"/>
            <a:r>
              <a:rPr lang="en-US" dirty="0"/>
              <a:t>If you aim for Automation of CI / CD workflow – </a:t>
            </a:r>
            <a:r>
              <a:rPr lang="en-US" b="1" dirty="0">
                <a:solidFill>
                  <a:schemeClr val="bg1"/>
                </a:solidFill>
              </a:rPr>
              <a:t>Azure Pipelines</a:t>
            </a:r>
          </a:p>
          <a:p>
            <a:pPr>
              <a:buClr>
                <a:srgbClr val="234465"/>
              </a:buClr>
            </a:pPr>
            <a:r>
              <a:rPr lang="en-US" b="1" dirty="0">
                <a:solidFill>
                  <a:schemeClr val="bg1"/>
                </a:solidFill>
              </a:rPr>
              <a:t>Azure Test Plans </a:t>
            </a:r>
            <a:r>
              <a:rPr lang="en-US" dirty="0"/>
              <a:t>provides many convenient features</a:t>
            </a:r>
          </a:p>
          <a:p>
            <a:pPr lvl="1"/>
            <a:r>
              <a:rPr lang="en-US" dirty="0"/>
              <a:t>Capturing rich data, End-to-End traceability</a:t>
            </a:r>
          </a:p>
          <a:p>
            <a:pPr lvl="1"/>
            <a:r>
              <a:rPr lang="en-US" dirty="0"/>
              <a:t>Testing across web and desktop</a:t>
            </a:r>
          </a:p>
          <a:p>
            <a:pPr lvl="1"/>
            <a:r>
              <a:rPr lang="en-US" dirty="0"/>
              <a:t>Planned manual testing</a:t>
            </a:r>
          </a:p>
          <a:p>
            <a:pPr lvl="1"/>
            <a:r>
              <a:rPr lang="en-US" dirty="0"/>
              <a:t>Exploratory testing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07CB1F-504D-47BD-BF77-3D43E7008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Test Plans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E0B75D-9267-4040-A713-C5E37A8370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2809" y="4136654"/>
            <a:ext cx="4086225" cy="2661503"/>
          </a:xfrm>
          <a:prstGeom prst="rect">
            <a:avLst/>
          </a:prstGeom>
        </p:spPr>
      </p:pic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0302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>
          <a:xfrm>
            <a:off x="0" y="4704825"/>
            <a:ext cx="12191999" cy="768084"/>
          </a:xfrm>
        </p:spPr>
        <p:txBody>
          <a:bodyPr/>
          <a:lstStyle/>
          <a:p>
            <a:r>
              <a:rPr lang="en-US" sz="5400" dirty="0"/>
              <a:t>Azure Artifacts</a:t>
            </a:r>
            <a:endParaRPr lang="bg-BG" sz="5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6ECEE6-9898-4CC0-8860-ECCBC332459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8499" y="489506"/>
            <a:ext cx="6435000" cy="410231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Create, Host, and Share Packages with Your Team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07709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22DE8-AD2E-43A4-A66D-148D855249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561125"/>
          </a:xfrm>
        </p:spPr>
        <p:txBody>
          <a:bodyPr/>
          <a:lstStyle/>
          <a:p>
            <a:pPr>
              <a:buClr>
                <a:srgbClr val="234465"/>
              </a:buClr>
            </a:pPr>
            <a:r>
              <a:rPr lang="en-US" b="1" noProof="1">
                <a:solidFill>
                  <a:schemeClr val="bg1"/>
                </a:solidFill>
              </a:rPr>
              <a:t>Azure Artifacts </a:t>
            </a:r>
            <a:r>
              <a:rPr lang="en-US" noProof="1"/>
              <a:t>is a package management tool</a:t>
            </a:r>
          </a:p>
          <a:p>
            <a:pPr lvl="1"/>
            <a:r>
              <a:rPr lang="en-US" noProof="1"/>
              <a:t>Create and share packages from Maven, npm, NuGet etc</a:t>
            </a:r>
          </a:p>
          <a:p>
            <a:pPr lvl="1"/>
            <a:r>
              <a:rPr lang="en-US" noProof="1"/>
              <a:t>Provides fully integrated package management for CI / CD</a:t>
            </a:r>
          </a:p>
          <a:p>
            <a:pPr>
              <a:buClr>
                <a:srgbClr val="234465"/>
              </a:buClr>
            </a:pPr>
            <a:r>
              <a:rPr lang="en-US" b="1" noProof="1">
                <a:solidFill>
                  <a:schemeClr val="bg1"/>
                </a:solidFill>
              </a:rPr>
              <a:t>Azure Artifacts </a:t>
            </a:r>
            <a:r>
              <a:rPr lang="en-US" noProof="1"/>
              <a:t>includes many features, such as:</a:t>
            </a:r>
          </a:p>
          <a:p>
            <a:pPr lvl="1"/>
            <a:r>
              <a:rPr lang="en-US" noProof="1"/>
              <a:t>Sharing code efficiently, Adding packages to any pipeline</a:t>
            </a:r>
          </a:p>
          <a:p>
            <a:pPr lvl="1"/>
            <a:r>
              <a:rPr lang="en-US" noProof="1"/>
              <a:t>Managing all package types, Protecting packages</a:t>
            </a:r>
          </a:p>
          <a:p>
            <a:pPr lvl="1"/>
            <a:r>
              <a:rPr lang="en-US" noProof="1"/>
              <a:t>Simplifying complex build jobs, Organizing artifacts</a:t>
            </a:r>
          </a:p>
          <a:p>
            <a:pPr lvl="1"/>
            <a:r>
              <a:rPr lang="en-US" noProof="1"/>
              <a:t>Integrating package handling to CI / CD Pipelines</a:t>
            </a:r>
          </a:p>
          <a:p>
            <a:pPr lvl="1"/>
            <a:endParaRPr lang="en-US" noProof="1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88CC1BF-DA50-4D1A-9624-F069E029E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Artifacts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7439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GB" dirty="0"/>
              <a:t>Extensions Marketplace</a:t>
            </a:r>
            <a:endParaRPr lang="bg-BG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3D6EC2-60BD-48FD-A8EE-6C7AE9991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1000" y="504000"/>
            <a:ext cx="6592851" cy="3937710"/>
          </a:xfrm>
          <a:prstGeom prst="rect">
            <a:avLst/>
          </a:prstGeom>
        </p:spPr>
      </p:pic>
      <p:sp>
        <p:nvSpPr>
          <p:cNvPr id="7" name="Subtitle 6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GB" dirty="0"/>
              <a:t>Extensions for Azure DevOps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78119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000" y="0"/>
            <a:ext cx="10611214" cy="6043418"/>
          </a:xfrm>
          <a:prstGeom prst="rect">
            <a:avLst/>
          </a:prstGeom>
        </p:spPr>
      </p:pic>
      <p:sp>
        <p:nvSpPr>
          <p:cNvPr id="14" name="Slide Number Placeholder 1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08684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8363" y="1655763"/>
            <a:ext cx="7583187" cy="4773612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0405" y="100750"/>
            <a:ext cx="9506047" cy="882654"/>
          </a:xfrm>
        </p:spPr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77411" y="1293737"/>
            <a:ext cx="8635244" cy="5301720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solidFill>
                  <a:schemeClr val="tx1"/>
                </a:solidFill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CC3A316-993C-4741-8826-E104F276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981899" y="3303461"/>
            <a:ext cx="2883428" cy="3120594"/>
          </a:xfrm>
          <a:prstGeom prst="rect">
            <a:avLst/>
          </a:prstGeom>
        </p:spPr>
      </p:pic>
      <p:sp>
        <p:nvSpPr>
          <p:cNvPr id="18" name="Content Placeholder 4">
            <a:extLst>
              <a:ext uri="{FF2B5EF4-FFF2-40B4-BE49-F238E27FC236}">
                <a16:creationId xmlns:a16="http://schemas.microsoft.com/office/drawing/2014/main" id="{4590A806-0A84-4D36-BED0-A1686C4CE8EA}"/>
              </a:ext>
            </a:extLst>
          </p:cNvPr>
          <p:cNvSpPr txBox="1">
            <a:spLocks/>
          </p:cNvSpPr>
          <p:nvPr/>
        </p:nvSpPr>
        <p:spPr>
          <a:xfrm>
            <a:off x="684886" y="1590626"/>
            <a:ext cx="7766664" cy="4833430"/>
          </a:xfrm>
          <a:prstGeom prst="rect">
            <a:avLst/>
          </a:prstGeom>
        </p:spPr>
        <p:txBody>
          <a:bodyPr>
            <a:noAutofit/>
          </a:bodyPr>
          <a:lstStyle>
            <a:lvl1pPr marL="456915" indent="-456915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1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2400" noProof="1">
                <a:solidFill>
                  <a:schemeClr val="bg2"/>
                </a:solidFill>
              </a:rPr>
              <a:t>Docker</a:t>
            </a:r>
            <a:endParaRPr lang="en-US" sz="2000" noProof="1">
              <a:solidFill>
                <a:schemeClr val="bg2"/>
              </a:solidFill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2400" noProof="1">
                <a:solidFill>
                  <a:schemeClr val="bg2"/>
                </a:solidFill>
              </a:rPr>
              <a:t>Microsoft Azure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Azure Portal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Azure App Service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Application Insights</a:t>
            </a: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2400" noProof="1">
                <a:solidFill>
                  <a:schemeClr val="bg2"/>
                </a:solidFill>
              </a:rPr>
              <a:t>Azure DevOps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Azure Boards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Azure Repos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Azure Pipelines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Azure Test Plans</a:t>
            </a:r>
          </a:p>
          <a:p>
            <a:pPr lvl="1">
              <a:lnSpc>
                <a:spcPct val="100000"/>
              </a:lnSpc>
              <a:spcAft>
                <a:spcPts val="300"/>
              </a:spcAft>
            </a:pPr>
            <a:r>
              <a:rPr lang="en-US" sz="2000" noProof="1">
                <a:solidFill>
                  <a:schemeClr val="bg2"/>
                </a:solidFill>
              </a:rPr>
              <a:t>Azure Artifacts</a:t>
            </a: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87190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800" dirty="0">
                <a:solidFill>
                  <a:srgbClr val="234465"/>
                </a:solidFill>
              </a:rPr>
              <a:t>Questions?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353892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Body"/>
          <p:cNvSpPr>
            <a:spLocks noGrp="1"/>
          </p:cNvSpPr>
          <p:nvPr>
            <p:ph idx="4294967295"/>
          </p:nvPr>
        </p:nvSpPr>
        <p:spPr>
          <a:xfrm>
            <a:off x="190404" y="1179000"/>
            <a:ext cx="8695596" cy="5490000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/>
            <a:r>
              <a:rPr lang="en-US" sz="3000" noProof="1">
                <a:hlinkClick r:id="rId3"/>
              </a:rPr>
              <a:t>softuni.bg</a:t>
            </a:r>
            <a:r>
              <a:rPr lang="en-US" sz="3000" noProof="1"/>
              <a:t>, </a:t>
            </a:r>
            <a:r>
              <a:rPr lang="en-US" sz="3000" noProof="1">
                <a:hlinkClick r:id="rId4"/>
              </a:rPr>
              <a:t>softuni.org</a:t>
            </a:r>
            <a:r>
              <a:rPr lang="en-US" sz="3000" noProof="1"/>
              <a:t> 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Foundation</a:t>
            </a:r>
            <a:endParaRPr lang="bg-BG" sz="3200" dirty="0"/>
          </a:p>
          <a:p>
            <a:pPr lvl="1"/>
            <a:r>
              <a:rPr lang="en-US" sz="3000" noProof="1">
                <a:hlinkClick r:id="rId5"/>
              </a:rPr>
              <a:t>softuni.foundation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@ Facebook</a:t>
            </a:r>
          </a:p>
          <a:p>
            <a:pPr lvl="1"/>
            <a:r>
              <a:rPr lang="en-US" sz="3000" noProof="1">
                <a:hlinkClick r:id="rId6"/>
              </a:rPr>
              <a:t>facebook.com/SoftwareUniversity</a:t>
            </a:r>
            <a:endParaRPr lang="en-US" sz="30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Forums</a:t>
            </a:r>
          </a:p>
          <a:p>
            <a:pPr lvl="1"/>
            <a:r>
              <a:rPr lang="en-US" sz="3000" dirty="0">
                <a:hlinkClick r:id="rId7"/>
              </a:rPr>
              <a:t>forum.softuni.bg</a:t>
            </a:r>
            <a:endParaRPr lang="en-US" sz="3000" noProof="1"/>
          </a:p>
        </p:txBody>
      </p:sp>
      <p:sp>
        <p:nvSpPr>
          <p:cNvPr id="3" name="Slide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Trainings @ Software University</a:t>
            </a:r>
            <a:r>
              <a:rPr lang="bg-BG" dirty="0"/>
              <a:t> (</a:t>
            </a:r>
            <a:r>
              <a:rPr lang="en-US" dirty="0"/>
              <a:t>SoftUni)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418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11818096" cy="545589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dirty="0"/>
              <a:t>This course (slides, examples, demos, exercises, homework, documents, videos and other assets) is </a:t>
            </a:r>
            <a:r>
              <a:rPr lang="en-US" b="1" dirty="0"/>
              <a:t>copyrighted content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Unauthorized copy, reproduction or use is illegal</a:t>
            </a:r>
          </a:p>
          <a:p>
            <a:pPr>
              <a:lnSpc>
                <a:spcPct val="120000"/>
              </a:lnSpc>
            </a:pPr>
            <a:r>
              <a:rPr lang="en-US" dirty="0"/>
              <a:t>© SoftUni – </a:t>
            </a:r>
            <a:r>
              <a:rPr lang="en-US" dirty="0">
                <a:hlinkClick r:id="rId3"/>
              </a:rPr>
              <a:t>https://softuni.org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© Software University – </a:t>
            </a:r>
            <a:r>
              <a:rPr lang="en-US" dirty="0">
                <a:hlinkClick r:id="rId4"/>
              </a:rPr>
              <a:t>https://softuni.bg</a:t>
            </a:r>
            <a:endParaRPr lang="bg-BG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A10A2585-858C-4B1E-8846-27CF1C15729E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745023" y="4445455"/>
            <a:ext cx="1930977" cy="2043545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License</a:t>
            </a:r>
            <a:endParaRPr lang="bg-BG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06533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GB"/>
              <a:t>Docker</a:t>
            </a:r>
            <a:endParaRPr lang="bg-BG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EF210C-12E5-42E1-A7F8-15DD0D63253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674" y="1128462"/>
            <a:ext cx="3746650" cy="311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178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4E9037-DCFE-4146-ABE4-A8B1C97ADD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09916"/>
          </a:xfrm>
        </p:spPr>
        <p:txBody>
          <a:bodyPr>
            <a:normAutofit/>
          </a:bodyPr>
          <a:lstStyle/>
          <a:p>
            <a:pPr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Docker</a:t>
            </a:r>
            <a:r>
              <a:rPr lang="en-US" sz="3000" dirty="0"/>
              <a:t> is a software that performs operating-system-level </a:t>
            </a:r>
            <a:r>
              <a:rPr lang="en-US" sz="3000" b="1" dirty="0">
                <a:solidFill>
                  <a:schemeClr val="bg1"/>
                </a:solidFill>
              </a:rPr>
              <a:t>virtualization</a:t>
            </a:r>
          </a:p>
          <a:p>
            <a:pPr lvl="1"/>
            <a:r>
              <a:rPr lang="en-US" sz="2800" dirty="0"/>
              <a:t>The process is also known as "</a:t>
            </a:r>
            <a:r>
              <a:rPr lang="en-US" sz="2800" b="1" dirty="0">
                <a:solidFill>
                  <a:schemeClr val="bg1"/>
                </a:solidFill>
              </a:rPr>
              <a:t>containerization</a:t>
            </a:r>
            <a:r>
              <a:rPr lang="en-US" sz="2800" dirty="0"/>
              <a:t>"</a:t>
            </a:r>
          </a:p>
          <a:p>
            <a:pPr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Docker</a:t>
            </a:r>
            <a:r>
              <a:rPr lang="en-US" sz="3000" dirty="0"/>
              <a:t> runs software packages called "</a:t>
            </a:r>
            <a:r>
              <a:rPr lang="en-US" sz="3000" b="1" dirty="0">
                <a:solidFill>
                  <a:schemeClr val="bg1"/>
                </a:solidFill>
              </a:rPr>
              <a:t>containers</a:t>
            </a:r>
            <a:r>
              <a:rPr lang="en-US" sz="3000" dirty="0"/>
              <a:t>"</a:t>
            </a:r>
          </a:p>
          <a:p>
            <a:pPr lvl="1">
              <a:buClr>
                <a:srgbClr val="234465"/>
              </a:buClr>
            </a:pPr>
            <a:r>
              <a:rPr lang="en-US" sz="2800" b="1" dirty="0">
                <a:solidFill>
                  <a:schemeClr val="bg1"/>
                </a:solidFill>
              </a:rPr>
              <a:t>Containers</a:t>
            </a:r>
            <a:r>
              <a:rPr lang="en-US" sz="2800" dirty="0"/>
              <a:t> are isolated from each other</a:t>
            </a:r>
          </a:p>
          <a:p>
            <a:pPr lvl="2"/>
            <a:r>
              <a:rPr lang="en-US" sz="2600" dirty="0"/>
              <a:t>Each bundles its own application, tools, libraries, configuration files etc.</a:t>
            </a:r>
          </a:p>
          <a:p>
            <a:pPr lvl="1"/>
            <a:r>
              <a:rPr lang="en-US" sz="2800" dirty="0"/>
              <a:t>They can </a:t>
            </a:r>
            <a:r>
              <a:rPr lang="en-US" sz="2800" b="1" dirty="0">
                <a:solidFill>
                  <a:schemeClr val="bg1"/>
                </a:solidFill>
              </a:rPr>
              <a:t>communicate</a:t>
            </a:r>
            <a:r>
              <a:rPr lang="en-US" sz="2800" dirty="0"/>
              <a:t> with each other through well-defined channels</a:t>
            </a:r>
          </a:p>
          <a:p>
            <a:pPr lvl="1"/>
            <a:r>
              <a:rPr lang="en-US" sz="2800" dirty="0"/>
              <a:t>All containers are run by a single </a:t>
            </a:r>
            <a:r>
              <a:rPr lang="en-US" sz="2800" b="1" dirty="0">
                <a:solidFill>
                  <a:schemeClr val="bg1"/>
                </a:solidFill>
              </a:rPr>
              <a:t>Operating System</a:t>
            </a:r>
          </a:p>
          <a:p>
            <a:pPr lvl="2"/>
            <a:r>
              <a:rPr lang="en-US" sz="2600" dirty="0"/>
              <a:t>This makes them significantly more lightweight than virtual machines</a:t>
            </a:r>
          </a:p>
          <a:p>
            <a:pPr lvl="1">
              <a:buClr>
                <a:srgbClr val="234465"/>
              </a:buClr>
            </a:pPr>
            <a:r>
              <a:rPr lang="en-US" sz="2800" b="1" dirty="0">
                <a:solidFill>
                  <a:schemeClr val="bg1"/>
                </a:solidFill>
              </a:rPr>
              <a:t>Containers</a:t>
            </a:r>
            <a:r>
              <a:rPr lang="en-US" sz="2800" dirty="0"/>
              <a:t> are created by "</a:t>
            </a:r>
            <a:r>
              <a:rPr lang="en-US" sz="2800" b="1" dirty="0">
                <a:solidFill>
                  <a:schemeClr val="bg1"/>
                </a:solidFill>
              </a:rPr>
              <a:t>images</a:t>
            </a:r>
            <a:r>
              <a:rPr lang="en-US" sz="2800" dirty="0"/>
              <a:t>" that specify their contents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D2CB17-9728-42B9-B73E-55E0A567B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(1)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1B25CF-4FF3-4681-9FE6-7C6A0ACE543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5853" y="1758175"/>
            <a:ext cx="3271348" cy="1899426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9209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765681-7B78-4C48-AD30-D3D199DBC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</a:t>
            </a:r>
            <a:r>
              <a:rPr lang="en-US" dirty="0" smtClean="0"/>
              <a:t>(2)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45782A-EA07-4BF6-BCC0-3675EF192F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653" y="454855"/>
            <a:ext cx="7920693" cy="6858000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2339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EBB81AE-A63C-4095-9077-3C7C319C2E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201066"/>
          </a:xfrm>
        </p:spPr>
        <p:txBody>
          <a:bodyPr/>
          <a:lstStyle/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Containers</a:t>
            </a:r>
            <a:r>
              <a:rPr lang="en-US" sz="3200" dirty="0"/>
              <a:t> are standard units of software</a:t>
            </a:r>
          </a:p>
          <a:p>
            <a:pPr lvl="1"/>
            <a:r>
              <a:rPr lang="en-US" sz="3000" dirty="0"/>
              <a:t>Each packages up code and dependencies to improve the app</a:t>
            </a:r>
          </a:p>
          <a:p>
            <a:pPr lvl="1"/>
            <a:r>
              <a:rPr lang="en-US" sz="3000" dirty="0"/>
              <a:t>Images are lightweight, standalone, executable packages of software</a:t>
            </a:r>
          </a:p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Containers</a:t>
            </a:r>
            <a:r>
              <a:rPr lang="en-US" sz="3200" dirty="0"/>
              <a:t> Images become containers at runtime</a:t>
            </a:r>
          </a:p>
          <a:p>
            <a:pPr lvl="1"/>
            <a:r>
              <a:rPr lang="en-US" sz="3000" dirty="0"/>
              <a:t>In Docker, they become containers when ran on </a:t>
            </a:r>
            <a:r>
              <a:rPr lang="en-US" sz="3000" b="1" dirty="0">
                <a:solidFill>
                  <a:schemeClr val="bg1"/>
                </a:solidFill>
              </a:rPr>
              <a:t>Docker Engine</a:t>
            </a:r>
          </a:p>
          <a:p>
            <a:pPr lvl="1"/>
            <a:r>
              <a:rPr lang="en-US" sz="3000" dirty="0"/>
              <a:t>Always runs the same way, regardless of the Operating System</a:t>
            </a:r>
          </a:p>
          <a:p>
            <a:pPr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Containers</a:t>
            </a:r>
            <a:r>
              <a:rPr lang="en-US" sz="3000" dirty="0"/>
              <a:t> that run on the </a:t>
            </a:r>
            <a:r>
              <a:rPr lang="en-US" sz="3000" b="1" dirty="0">
                <a:solidFill>
                  <a:schemeClr val="bg1"/>
                </a:solidFill>
              </a:rPr>
              <a:t>Docker Engine </a:t>
            </a:r>
            <a:r>
              <a:rPr lang="en-US" sz="3000" dirty="0"/>
              <a:t>include:</a:t>
            </a:r>
          </a:p>
          <a:p>
            <a:pPr lvl="1"/>
            <a:r>
              <a:rPr lang="en-US" sz="2800" dirty="0"/>
              <a:t>Standard Containers, Lightweight Containers, Secure Containers</a:t>
            </a:r>
          </a:p>
          <a:p>
            <a:pPr lvl="1"/>
            <a:endParaRPr lang="en-US" sz="2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0ABB51-375F-434B-ADEC-EBC72EA97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Container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23950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GB"/>
              <a:t>Microsoft Azure</a:t>
            </a:r>
            <a:endParaRPr lang="bg-BG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5A05DA-B422-4ACC-AA31-53C84F3762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780" y="1511035"/>
            <a:ext cx="3356439" cy="191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668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7ED3E5-1415-4A75-8C98-122B978C8A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4"/>
            <a:ext cx="11818096" cy="5422789"/>
          </a:xfrm>
        </p:spPr>
        <p:txBody>
          <a:bodyPr>
            <a:normAutofit lnSpcReduction="10000"/>
          </a:bodyPr>
          <a:lstStyle/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Microsoft Azure </a:t>
            </a:r>
            <a:r>
              <a:rPr lang="en-US" sz="3200" dirty="0"/>
              <a:t>is a cloud-computing service</a:t>
            </a:r>
          </a:p>
          <a:p>
            <a:pPr lvl="1"/>
            <a:r>
              <a:rPr lang="en-US" sz="3000" dirty="0"/>
              <a:t>Designed for building, testing, deploying and managing apps</a:t>
            </a:r>
          </a:p>
          <a:p>
            <a:pPr lvl="1"/>
            <a:r>
              <a:rPr lang="en-US" sz="3000" dirty="0"/>
              <a:t>Applications and services are managed through a global network</a:t>
            </a:r>
          </a:p>
          <a:p>
            <a:pPr>
              <a:buClr>
                <a:srgbClr val="234465"/>
              </a:buClr>
            </a:pPr>
            <a:r>
              <a:rPr lang="en-US" sz="3200" b="1" dirty="0">
                <a:solidFill>
                  <a:schemeClr val="bg1"/>
                </a:solidFill>
              </a:rPr>
              <a:t>Microsoft Azure</a:t>
            </a:r>
            <a:r>
              <a:rPr lang="en-US" sz="3200" dirty="0"/>
              <a:t> provides and supports</a:t>
            </a:r>
          </a:p>
          <a:p>
            <a:pPr lvl="1"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On-premise</a:t>
            </a:r>
          </a:p>
          <a:p>
            <a:pPr lvl="1"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Infrastructure-as-a-Service</a:t>
            </a:r>
            <a:r>
              <a:rPr lang="en-US" sz="3000" dirty="0"/>
              <a:t> (IaaS)</a:t>
            </a:r>
          </a:p>
          <a:p>
            <a:pPr lvl="1">
              <a:buClr>
                <a:srgbClr val="234465"/>
              </a:buClr>
            </a:pPr>
            <a:r>
              <a:rPr lang="en-US" sz="3000" b="1" dirty="0">
                <a:solidFill>
                  <a:schemeClr val="bg1"/>
                </a:solidFill>
              </a:rPr>
              <a:t>Platform-as-a-Service</a:t>
            </a:r>
            <a:r>
              <a:rPr lang="en-US" sz="3000" dirty="0"/>
              <a:t> (PaaS)</a:t>
            </a:r>
          </a:p>
          <a:p>
            <a:pPr lvl="1">
              <a:buClr>
                <a:srgbClr val="234465"/>
              </a:buClr>
            </a:pPr>
            <a:r>
              <a:rPr lang="en-US" sz="3000" b="1">
                <a:solidFill>
                  <a:schemeClr val="bg1"/>
                </a:solidFill>
              </a:rPr>
              <a:t>Software-as-a-Service</a:t>
            </a:r>
            <a:r>
              <a:rPr lang="en-US" sz="3000"/>
              <a:t> </a:t>
            </a:r>
            <a:r>
              <a:rPr lang="en-US" sz="3000" dirty="0"/>
              <a:t>(SaaS)</a:t>
            </a:r>
          </a:p>
          <a:p>
            <a:pPr lvl="1"/>
            <a:r>
              <a:rPr lang="en-US" sz="3000" dirty="0"/>
              <a:t>Many different languages, tools and frameworks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0BF7CD7-DDCC-4103-A393-A7BCA3A91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</a:t>
            </a:r>
            <a:r>
              <a:rPr lang="en-US" dirty="0"/>
              <a:t>Azure (1)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056C91-C6A7-4058-891A-6068891265C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6" t="31667" r="5131" b="34487"/>
          <a:stretch/>
        </p:blipFill>
        <p:spPr>
          <a:xfrm>
            <a:off x="8562244" y="1196120"/>
            <a:ext cx="3316164" cy="718470"/>
          </a:xfrm>
          <a:prstGeom prst="rect">
            <a:avLst/>
          </a:prstGeom>
        </p:spPr>
      </p:pic>
      <p:pic>
        <p:nvPicPr>
          <p:cNvPr id="8" name="Picture 2" descr="Table of different Web Application hosting options (On-Prem, IaaS, PaaS, and SaaS) and the balance of responsibility split between the customer and Microsoft.">
            <a:extLst>
              <a:ext uri="{FF2B5EF4-FFF2-40B4-BE49-F238E27FC236}">
                <a16:creationId xmlns:a16="http://schemas.microsoft.com/office/drawing/2014/main" id="{EA8F1F33-8F8D-4299-B6FD-6CC345C355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32"/>
          <a:stretch/>
        </p:blipFill>
        <p:spPr bwMode="auto">
          <a:xfrm>
            <a:off x="6529432" y="3548543"/>
            <a:ext cx="5569572" cy="2230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07633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SoftUni">
      <a:dk1>
        <a:srgbClr val="234465"/>
      </a:dk1>
      <a:lt1>
        <a:srgbClr val="FFA0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F2AC44"/>
      </a:hlink>
      <a:folHlink>
        <a:srgbClr val="F6C78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3276</TotalTime>
  <Words>1373</Words>
  <Application>Microsoft Office PowerPoint</Application>
  <PresentationFormat>Widescreen</PresentationFormat>
  <Paragraphs>264</Paragraphs>
  <Slides>38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맑은 고딕</vt:lpstr>
      <vt:lpstr>Arial</vt:lpstr>
      <vt:lpstr>Calibri</vt:lpstr>
      <vt:lpstr>Consolas</vt:lpstr>
      <vt:lpstr>Wingdings</vt:lpstr>
      <vt:lpstr>Wingdings 2</vt:lpstr>
      <vt:lpstr>SoftUni</vt:lpstr>
      <vt:lpstr>Azure, Deployment and DevOps</vt:lpstr>
      <vt:lpstr>Table of Contents</vt:lpstr>
      <vt:lpstr>Have a Question?</vt:lpstr>
      <vt:lpstr>Docker</vt:lpstr>
      <vt:lpstr>Docker (1)</vt:lpstr>
      <vt:lpstr>Docker (2)</vt:lpstr>
      <vt:lpstr>Docker Container</vt:lpstr>
      <vt:lpstr>Microsoft Azure</vt:lpstr>
      <vt:lpstr>Microsoft Azure (1)</vt:lpstr>
      <vt:lpstr>Microsoft Azure (2)</vt:lpstr>
      <vt:lpstr>Azure Portal</vt:lpstr>
      <vt:lpstr>Azure App Service</vt:lpstr>
      <vt:lpstr>Deployment</vt:lpstr>
      <vt:lpstr>Azure App Service</vt:lpstr>
      <vt:lpstr>Application Insights</vt:lpstr>
      <vt:lpstr>Application Insights</vt:lpstr>
      <vt:lpstr>Application Insights</vt:lpstr>
      <vt:lpstr>Application Insights</vt:lpstr>
      <vt:lpstr>Azure DevOps</vt:lpstr>
      <vt:lpstr>Azure DevOps</vt:lpstr>
      <vt:lpstr>Azure DevOps</vt:lpstr>
      <vt:lpstr>Azure Boards</vt:lpstr>
      <vt:lpstr>Azure Boards</vt:lpstr>
      <vt:lpstr>Azure Repos</vt:lpstr>
      <vt:lpstr>Azure Repos</vt:lpstr>
      <vt:lpstr>Gitflow Workflow</vt:lpstr>
      <vt:lpstr>Azure Pipelines</vt:lpstr>
      <vt:lpstr>Azure Pipelines</vt:lpstr>
      <vt:lpstr>Azure Test Plans</vt:lpstr>
      <vt:lpstr>Azure Test Plans</vt:lpstr>
      <vt:lpstr>Azure Artifacts</vt:lpstr>
      <vt:lpstr>Azure Artifacts</vt:lpstr>
      <vt:lpstr>Extensions Marketplace</vt:lpstr>
      <vt:lpstr>PowerPoint Presentation</vt:lpstr>
      <vt:lpstr>Summary</vt:lpstr>
      <vt:lpstr>Questions?</vt:lpstr>
      <vt:lpstr>Trainings @ Software University (SoftUni)</vt:lpstr>
      <vt:lpstr>License</vt:lpstr>
    </vt:vector>
  </TitlesOfParts>
  <Company>SoftUni – https://softuni.org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Software Development</dc:subject>
  <dc:creator>Software University</dc:creator>
  <cp:keywords>SoftUni; Software University; programming; coding; computer programming; software development; software engineering; software technologies; digital skills; technical skills; training; course</cp:keywords>
  <dc:description>© SoftUni – https://softuni.org_x000d_
© Software University – https://softuni.bg_x000d_
_x000d_
Copyrighted document. Unauthorized copy, reproduction or use is not permitted.</dc:description>
  <cp:lastModifiedBy>Kristiqn Ivanov</cp:lastModifiedBy>
  <cp:revision>17</cp:revision>
  <dcterms:created xsi:type="dcterms:W3CDTF">2018-05-23T13:08:44Z</dcterms:created>
  <dcterms:modified xsi:type="dcterms:W3CDTF">2021-06-24T15:35:48Z</dcterms:modified>
  <cp:category>computer programming;programming;software development;software engineering</cp:category>
</cp:coreProperties>
</file>

<file path=docProps/thumbnail.jpeg>
</file>